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9" r:id="rId12"/>
    <p:sldId id="265" r:id="rId13"/>
    <p:sldId id="266" r:id="rId14"/>
    <p:sldId id="268" r:id="rId15"/>
    <p:sldId id="270" r:id="rId16"/>
    <p:sldId id="271" r:id="rId17"/>
    <p:sldId id="272" r:id="rId18"/>
    <p:sldId id="273" r:id="rId19"/>
    <p:sldId id="274" r:id="rId20"/>
    <p:sldId id="275" r:id="rId21"/>
    <p:sldId id="276" r:id="rId22"/>
    <p:sldId id="277" r:id="rId23"/>
    <p:sldId id="279" r:id="rId24"/>
    <p:sldId id="278" r:id="rId2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83" name=""/>
        <p:cNvGrpSpPr/>
        <p:nvPr/>
      </p:nvGrpSpPr>
      <p:grpSpPr>
        <a:xfrm>
          <a:off x="0" y="0"/>
          <a:ext cx="0" cy="0"/>
          <a:chOff x="0" y="0"/>
          <a:chExt cx="0" cy="0"/>
        </a:xfrm>
      </p:grpSpPr>
      <p:sp>
        <p:nvSpPr>
          <p:cNvPr id="1048753"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754"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1048755"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en-US"/>
          </a:p>
        </p:txBody>
      </p:sp>
      <p:sp>
        <p:nvSpPr>
          <p:cNvPr id="1048756"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757"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758"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8" name=""/>
        <p:cNvGrpSpPr/>
        <p:nvPr/>
      </p:nvGrpSpPr>
      <p:grpSpPr>
        <a:xfrm>
          <a:off x="0" y="0"/>
          <a:ext cx="0" cy="0"/>
          <a:chOff x="0" y="0"/>
          <a:chExt cx="0" cy="0"/>
        </a:xfrm>
      </p:grpSpPr>
      <p:sp>
        <p:nvSpPr>
          <p:cNvPr id="1048584" name="Slide Image Placeholder 1"/>
          <p:cNvSpPr>
            <a:spLocks noGrp="1" noRot="1" noChangeAspect="1"/>
          </p:cNvSpPr>
          <p:nvPr>
            <p:ph type="sldImg"/>
          </p:nvPr>
        </p:nvSpPr>
        <p:spPr/>
      </p:sp>
      <p:sp>
        <p:nvSpPr>
          <p:cNvPr id="1048585" name="Notes Placeholder 2"/>
          <p:cNvSpPr>
            <a:spLocks noGrp="1"/>
          </p:cNvSpPr>
          <p:nvPr>
            <p:ph type="body" idx="1"/>
          </p:nvPr>
        </p:nvSpPr>
        <p:spPr/>
        <p:txBody>
          <a:bodyPr/>
          <a:p>
            <a:endParaRPr lang="en-US" dirty="0"/>
          </a:p>
        </p:txBody>
      </p:sp>
      <p:sp>
        <p:nvSpPr>
          <p:cNvPr id="1048586"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80" name="Slide Image Placeholder 1"/>
          <p:cNvSpPr>
            <a:spLocks noGrp="1" noRot="1" noChangeAspect="1"/>
          </p:cNvSpPr>
          <p:nvPr>
            <p:ph type="sldImg"/>
          </p:nvPr>
        </p:nvSpPr>
        <p:spPr/>
      </p:sp>
      <p:sp>
        <p:nvSpPr>
          <p:cNvPr id="1048681" name="Notes Placeholder 2"/>
          <p:cNvSpPr>
            <a:spLocks noGrp="1"/>
          </p:cNvSpPr>
          <p:nvPr>
            <p:ph type="body" idx="1"/>
          </p:nvPr>
        </p:nvSpPr>
        <p:spPr/>
        <p:txBody>
          <a:bodyPr/>
          <a:p>
            <a:endParaRPr lang="en-US" dirty="0"/>
          </a:p>
        </p:txBody>
      </p:sp>
      <p:sp>
        <p:nvSpPr>
          <p:cNvPr id="1048682"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86" name="Slide Image Placeholder 1"/>
          <p:cNvSpPr>
            <a:spLocks noGrp="1" noRot="1" noChangeAspect="1"/>
          </p:cNvSpPr>
          <p:nvPr>
            <p:ph type="sldImg"/>
          </p:nvPr>
        </p:nvSpPr>
        <p:spPr/>
      </p:sp>
      <p:sp>
        <p:nvSpPr>
          <p:cNvPr id="1048687" name="Notes Placeholder 2"/>
          <p:cNvSpPr>
            <a:spLocks noGrp="1"/>
          </p:cNvSpPr>
          <p:nvPr>
            <p:ph type="body" idx="1"/>
          </p:nvPr>
        </p:nvSpPr>
        <p:spPr/>
        <p:txBody>
          <a:bodyPr/>
          <a:p>
            <a:endParaRPr lang="en-US" dirty="0"/>
          </a:p>
        </p:txBody>
      </p:sp>
      <p:sp>
        <p:nvSpPr>
          <p:cNvPr id="1048688"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97" name="Slide Image Placeholder 1"/>
          <p:cNvSpPr>
            <a:spLocks noGrp="1" noRot="1" noChangeAspect="1"/>
          </p:cNvSpPr>
          <p:nvPr>
            <p:ph type="sldImg"/>
          </p:nvPr>
        </p:nvSpPr>
        <p:spPr/>
      </p:sp>
      <p:sp>
        <p:nvSpPr>
          <p:cNvPr id="1048698" name="Notes Placeholder 2"/>
          <p:cNvSpPr>
            <a:spLocks noGrp="1"/>
          </p:cNvSpPr>
          <p:nvPr>
            <p:ph type="body" idx="1"/>
          </p:nvPr>
        </p:nvSpPr>
        <p:spPr/>
        <p:txBody>
          <a:bodyPr/>
          <a:p>
            <a:endParaRPr lang="en-US" dirty="0"/>
          </a:p>
        </p:txBody>
      </p:sp>
      <p:sp>
        <p:nvSpPr>
          <p:cNvPr id="1048699"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707" name="Slide Image Placeholder 1"/>
          <p:cNvSpPr>
            <a:spLocks noGrp="1" noRot="1" noChangeAspect="1"/>
          </p:cNvSpPr>
          <p:nvPr>
            <p:ph type="sldImg"/>
          </p:nvPr>
        </p:nvSpPr>
        <p:spPr/>
      </p:sp>
      <p:sp>
        <p:nvSpPr>
          <p:cNvPr id="1048708" name="Notes Placeholder 2"/>
          <p:cNvSpPr>
            <a:spLocks noGrp="1"/>
          </p:cNvSpPr>
          <p:nvPr>
            <p:ph type="body" idx="1"/>
          </p:nvPr>
        </p:nvSpPr>
        <p:spPr/>
        <p:txBody>
          <a:bodyPr/>
          <a:p>
            <a:endParaRPr lang="en-US" dirty="0"/>
          </a:p>
        </p:txBody>
      </p:sp>
      <p:sp>
        <p:nvSpPr>
          <p:cNvPr id="1048709"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715" name="Slide Image Placeholder 1"/>
          <p:cNvSpPr>
            <a:spLocks noGrp="1" noRot="1" noChangeAspect="1"/>
          </p:cNvSpPr>
          <p:nvPr>
            <p:ph type="sldImg"/>
          </p:nvPr>
        </p:nvSpPr>
        <p:spPr/>
      </p:sp>
      <p:sp>
        <p:nvSpPr>
          <p:cNvPr id="1048716" name="Notes Placeholder 2"/>
          <p:cNvSpPr>
            <a:spLocks noGrp="1"/>
          </p:cNvSpPr>
          <p:nvPr>
            <p:ph type="body" idx="1"/>
          </p:nvPr>
        </p:nvSpPr>
        <p:spPr/>
        <p:txBody>
          <a:bodyPr/>
          <a:p>
            <a:endParaRPr lang="en-US" dirty="0"/>
          </a:p>
        </p:txBody>
      </p:sp>
      <p:sp>
        <p:nvSpPr>
          <p:cNvPr id="1048717"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721" name="Slide Image Placeholder 1"/>
          <p:cNvSpPr>
            <a:spLocks noGrp="1" noRot="1" noChangeAspect="1"/>
          </p:cNvSpPr>
          <p:nvPr>
            <p:ph type="sldImg"/>
          </p:nvPr>
        </p:nvSpPr>
        <p:spPr/>
      </p:sp>
      <p:sp>
        <p:nvSpPr>
          <p:cNvPr id="1048722" name="Notes Placeholder 2"/>
          <p:cNvSpPr>
            <a:spLocks noGrp="1"/>
          </p:cNvSpPr>
          <p:nvPr>
            <p:ph type="body" idx="1"/>
          </p:nvPr>
        </p:nvSpPr>
        <p:spPr/>
        <p:txBody>
          <a:bodyPr/>
          <a:p>
            <a:endParaRPr lang="en-US" dirty="0"/>
          </a:p>
        </p:txBody>
      </p:sp>
      <p:sp>
        <p:nvSpPr>
          <p:cNvPr id="1048723"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744" name="Slide Image Placeholder 1"/>
          <p:cNvSpPr>
            <a:spLocks noGrp="1" noRot="1" noChangeAspect="1"/>
          </p:cNvSpPr>
          <p:nvPr>
            <p:ph type="sldImg"/>
          </p:nvPr>
        </p:nvSpPr>
        <p:spPr/>
      </p:sp>
      <p:sp>
        <p:nvSpPr>
          <p:cNvPr id="1048745" name="Notes Placeholder 2"/>
          <p:cNvSpPr>
            <a:spLocks noGrp="1"/>
          </p:cNvSpPr>
          <p:nvPr>
            <p:ph type="body" idx="1"/>
          </p:nvPr>
        </p:nvSpPr>
        <p:spPr/>
        <p:txBody>
          <a:bodyPr/>
          <a:p>
            <a:endParaRPr lang="en-US" dirty="0"/>
          </a:p>
        </p:txBody>
      </p:sp>
      <p:sp>
        <p:nvSpPr>
          <p:cNvPr id="1048746"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750" name="Slide Image Placeholder 1"/>
          <p:cNvSpPr>
            <a:spLocks noGrp="1" noRot="1" noChangeAspect="1"/>
          </p:cNvSpPr>
          <p:nvPr>
            <p:ph type="sldImg"/>
          </p:nvPr>
        </p:nvSpPr>
        <p:spPr/>
      </p:sp>
      <p:sp>
        <p:nvSpPr>
          <p:cNvPr id="1048751" name="Notes Placeholder 2"/>
          <p:cNvSpPr>
            <a:spLocks noGrp="1"/>
          </p:cNvSpPr>
          <p:nvPr>
            <p:ph type="body" idx="1"/>
          </p:nvPr>
        </p:nvSpPr>
        <p:spPr/>
        <p:txBody>
          <a:bodyPr/>
          <a:p>
            <a:endParaRPr lang="en-US" dirty="0"/>
          </a:p>
        </p:txBody>
      </p:sp>
      <p:sp>
        <p:nvSpPr>
          <p:cNvPr id="1048752"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592" name="Slide Image Placeholder 1"/>
          <p:cNvSpPr>
            <a:spLocks noGrp="1" noRot="1" noChangeAspect="1"/>
          </p:cNvSpPr>
          <p:nvPr>
            <p:ph type="sldImg"/>
          </p:nvPr>
        </p:nvSpPr>
        <p:spPr/>
      </p:sp>
      <p:sp>
        <p:nvSpPr>
          <p:cNvPr id="1048593" name="Notes Placeholder 2"/>
          <p:cNvSpPr>
            <a:spLocks noGrp="1"/>
          </p:cNvSpPr>
          <p:nvPr>
            <p:ph type="body" idx="1"/>
          </p:nvPr>
        </p:nvSpPr>
        <p:spPr/>
        <p:txBody>
          <a:bodyPr/>
          <a:p>
            <a:endParaRPr lang="en-US" dirty="0"/>
          </a:p>
        </p:txBody>
      </p:sp>
      <p:sp>
        <p:nvSpPr>
          <p:cNvPr id="1048594"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597" name="Slide Image Placeholder 1"/>
          <p:cNvSpPr>
            <a:spLocks noGrp="1" noRot="1" noChangeAspect="1"/>
          </p:cNvSpPr>
          <p:nvPr>
            <p:ph type="sldImg"/>
          </p:nvPr>
        </p:nvSpPr>
        <p:spPr/>
      </p:sp>
      <p:sp>
        <p:nvSpPr>
          <p:cNvPr id="1048598" name="Notes Placeholder 2"/>
          <p:cNvSpPr>
            <a:spLocks noGrp="1"/>
          </p:cNvSpPr>
          <p:nvPr>
            <p:ph type="body" idx="1"/>
          </p:nvPr>
        </p:nvSpPr>
        <p:spPr/>
        <p:txBody>
          <a:bodyPr/>
          <a:p>
            <a:endParaRPr lang="en-US" dirty="0"/>
          </a:p>
        </p:txBody>
      </p:sp>
      <p:sp>
        <p:nvSpPr>
          <p:cNvPr id="1048599"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10" name="Slide Image Placeholder 1"/>
          <p:cNvSpPr>
            <a:spLocks noGrp="1" noRot="1" noChangeAspect="1"/>
          </p:cNvSpPr>
          <p:nvPr>
            <p:ph type="sldImg"/>
          </p:nvPr>
        </p:nvSpPr>
        <p:spPr/>
      </p:sp>
      <p:sp>
        <p:nvSpPr>
          <p:cNvPr id="1048611" name="Notes Placeholder 2"/>
          <p:cNvSpPr>
            <a:spLocks noGrp="1"/>
          </p:cNvSpPr>
          <p:nvPr>
            <p:ph type="body" idx="1"/>
          </p:nvPr>
        </p:nvSpPr>
        <p:spPr/>
        <p:txBody>
          <a:bodyPr/>
          <a:p>
            <a:endParaRPr lang="en-US" dirty="0"/>
          </a:p>
        </p:txBody>
      </p:sp>
      <p:sp>
        <p:nvSpPr>
          <p:cNvPr id="1048612"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16" name="Slide Image Placeholder 1"/>
          <p:cNvSpPr>
            <a:spLocks noGrp="1" noRot="1" noChangeAspect="1"/>
          </p:cNvSpPr>
          <p:nvPr>
            <p:ph type="sldImg"/>
          </p:nvPr>
        </p:nvSpPr>
        <p:spPr/>
      </p:sp>
      <p:sp>
        <p:nvSpPr>
          <p:cNvPr id="1048617" name="Notes Placeholder 2"/>
          <p:cNvSpPr>
            <a:spLocks noGrp="1"/>
          </p:cNvSpPr>
          <p:nvPr>
            <p:ph type="body" idx="1"/>
          </p:nvPr>
        </p:nvSpPr>
        <p:spPr/>
        <p:txBody>
          <a:bodyPr/>
          <a:p>
            <a:endParaRPr lang="en-US" dirty="0"/>
          </a:p>
        </p:txBody>
      </p:sp>
      <p:sp>
        <p:nvSpPr>
          <p:cNvPr id="1048618"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28" name="Slide Image Placeholder 1"/>
          <p:cNvSpPr>
            <a:spLocks noGrp="1" noRot="1" noChangeAspect="1"/>
          </p:cNvSpPr>
          <p:nvPr>
            <p:ph type="sldImg"/>
          </p:nvPr>
        </p:nvSpPr>
        <p:spPr/>
      </p:sp>
      <p:sp>
        <p:nvSpPr>
          <p:cNvPr id="1048629" name="Notes Placeholder 2"/>
          <p:cNvSpPr>
            <a:spLocks noGrp="1"/>
          </p:cNvSpPr>
          <p:nvPr>
            <p:ph type="body" idx="1"/>
          </p:nvPr>
        </p:nvSpPr>
        <p:spPr/>
        <p:txBody>
          <a:bodyPr/>
          <a:p>
            <a:endParaRPr lang="en-US" dirty="0"/>
          </a:p>
        </p:txBody>
      </p:sp>
      <p:sp>
        <p:nvSpPr>
          <p:cNvPr id="1048630"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47" name="Slide Image Placeholder 1"/>
          <p:cNvSpPr>
            <a:spLocks noGrp="1" noRot="1" noChangeAspect="1"/>
          </p:cNvSpPr>
          <p:nvPr>
            <p:ph type="sldImg"/>
          </p:nvPr>
        </p:nvSpPr>
        <p:spPr/>
      </p:sp>
      <p:sp>
        <p:nvSpPr>
          <p:cNvPr id="1048648" name="Notes Placeholder 2"/>
          <p:cNvSpPr>
            <a:spLocks noGrp="1"/>
          </p:cNvSpPr>
          <p:nvPr>
            <p:ph type="body" idx="1"/>
          </p:nvPr>
        </p:nvSpPr>
        <p:spPr/>
        <p:txBody>
          <a:bodyPr/>
          <a:p>
            <a:endParaRPr lang="en-US" dirty="0"/>
          </a:p>
        </p:txBody>
      </p:sp>
      <p:sp>
        <p:nvSpPr>
          <p:cNvPr id="1048649"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57" name="Slide Image Placeholder 1"/>
          <p:cNvSpPr>
            <a:spLocks noGrp="1" noRot="1" noChangeAspect="1"/>
          </p:cNvSpPr>
          <p:nvPr>
            <p:ph type="sldImg"/>
          </p:nvPr>
        </p:nvSpPr>
        <p:spPr/>
      </p:sp>
      <p:sp>
        <p:nvSpPr>
          <p:cNvPr id="1048658" name="Notes Placeholder 2"/>
          <p:cNvSpPr>
            <a:spLocks noGrp="1"/>
          </p:cNvSpPr>
          <p:nvPr>
            <p:ph type="body" idx="1"/>
          </p:nvPr>
        </p:nvSpPr>
        <p:spPr/>
        <p:txBody>
          <a:bodyPr/>
          <a:p>
            <a:endParaRPr lang="en-US" dirty="0"/>
          </a:p>
        </p:txBody>
      </p:sp>
      <p:sp>
        <p:nvSpPr>
          <p:cNvPr id="1048659"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71" name="Slide Image Placeholder 1"/>
          <p:cNvSpPr>
            <a:spLocks noGrp="1" noRot="1" noChangeAspect="1"/>
          </p:cNvSpPr>
          <p:nvPr>
            <p:ph type="sldImg"/>
          </p:nvPr>
        </p:nvSpPr>
        <p:spPr/>
      </p:sp>
      <p:sp>
        <p:nvSpPr>
          <p:cNvPr id="1048672" name="Notes Placeholder 2"/>
          <p:cNvSpPr>
            <a:spLocks noGrp="1"/>
          </p:cNvSpPr>
          <p:nvPr>
            <p:ph type="body" idx="1"/>
          </p:nvPr>
        </p:nvSpPr>
        <p:spPr/>
        <p:txBody>
          <a:bodyPr/>
          <a:p>
            <a:endParaRPr lang="en-US" dirty="0"/>
          </a:p>
        </p:txBody>
      </p:sp>
      <p:sp>
        <p:nvSpPr>
          <p:cNvPr id="1048673" name="Slide Number Placeholder 3"/>
          <p:cNvSpPr>
            <a:spLocks noGrp="1"/>
          </p:cNvSpPr>
          <p:nvPr>
            <p:ph type="sldNum" sz="quarter" idx="10"/>
          </p:nvPr>
        </p:nvSpPr>
        <p:spPr/>
        <p:txBody>
          <a:bodyPr/>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82"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5" name=""/>
        <p:cNvGrpSpPr/>
        <p:nvPr/>
      </p:nvGrpSpPr>
      <p:grpSpPr>
        <a:xfrm>
          <a:off x="0" y="0"/>
          <a:ext cx="0" cy="0"/>
          <a:chOff x="0" y="0"/>
          <a:chExt cx="0" cy="0"/>
        </a:xfrm>
      </p:grpSpPr>
      <p:pic>
        <p:nvPicPr>
          <p:cNvPr id="209715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6" name=""/>
        <p:cNvGrpSpPr/>
        <p:nvPr/>
      </p:nvGrpSpPr>
      <p:grpSpPr>
        <a:xfrm>
          <a:off x="0" y="0"/>
          <a:ext cx="0" cy="0"/>
          <a:chOff x="0" y="0"/>
          <a:chExt cx="0" cy="0"/>
        </a:xfrm>
      </p:grpSpPr>
      <p:pic>
        <p:nvPicPr>
          <p:cNvPr id="2097153"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2097154" name="Image 1" descr="preencoded.png"/>
          <p:cNvPicPr>
            <a:picLocks noChangeAspect="1"/>
          </p:cNvPicPr>
          <p:nvPr/>
        </p:nvPicPr>
        <p:blipFill>
          <a:blip r:embed="rId2"/>
          <a:stretch>
            <a:fillRect/>
          </a:stretch>
        </p:blipFill>
        <p:spPr>
          <a:xfrm>
            <a:off x="9656064" y="0"/>
            <a:ext cx="4974336" cy="8238744"/>
          </a:xfrm>
          <a:prstGeom prst="rect">
            <a:avLst/>
          </a:prstGeom>
        </p:spPr>
      </p:pic>
      <p:sp>
        <p:nvSpPr>
          <p:cNvPr id="1048576" name="Text 0"/>
          <p:cNvSpPr/>
          <p:nvPr/>
        </p:nvSpPr>
        <p:spPr>
          <a:xfrm>
            <a:off x="2030095" y="448945"/>
            <a:ext cx="10405745" cy="1188720"/>
          </a:xfrm>
          <a:prstGeom prst="rect">
            <a:avLst/>
          </a:prstGeom>
          <a:noFill/>
        </p:spPr>
        <p:txBody>
          <a:bodyPr wrap="square" lIns="0" tIns="0" rIns="0" bIns="0" rtlCol="0" anchor="t"/>
          <a:p>
            <a:pPr marL="0" indent="0" algn="ctr">
              <a:lnSpc>
                <a:spcPts val="4640"/>
              </a:lnSpc>
              <a:buNone/>
            </a:pPr>
            <a:r>
              <a:rPr lang="en-US" sz="4400" b="1" dirty="0">
                <a:solidFill>
                  <a:srgbClr val="FFFFFF"/>
                </a:solidFill>
                <a:latin typeface="Times New Roman" panose="02020603050405020304" charset="0"/>
                <a:ea typeface="思源宋体-思源宋体-SemiBold" pitchFamily="34" charset="-122"/>
                <a:cs typeface="Times New Roman" panose="02020603050405020304" charset="0"/>
              </a:rPr>
              <a:t>Business Intelligence Project Presentation</a:t>
            </a:r>
            <a:endParaRPr lang="en-US" sz="44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48577" name="Text 1"/>
          <p:cNvSpPr/>
          <p:nvPr/>
        </p:nvSpPr>
        <p:spPr>
          <a:xfrm>
            <a:off x="832104" y="3438144"/>
            <a:ext cx="8010144" cy="356616"/>
          </a:xfrm>
          <a:prstGeom prst="rect">
            <a:avLst/>
          </a:prstGeom>
          <a:noFill/>
        </p:spPr>
        <p:txBody>
          <a:bodyPr wrap="none" lIns="0" tIns="0" rIns="0" bIns="0" rtlCol="0" anchor="t"/>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Register Number</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927623ABAD023, 36, 47</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578" name="Text 2"/>
          <p:cNvSpPr/>
          <p:nvPr/>
        </p:nvSpPr>
        <p:spPr>
          <a:xfrm>
            <a:off x="831850" y="4060190"/>
            <a:ext cx="10532110" cy="713105"/>
          </a:xfrm>
          <a:prstGeom prst="rect">
            <a:avLst/>
          </a:prstGeom>
          <a:noFill/>
        </p:spPr>
        <p:txBody>
          <a:bodyPr wrap="square" lIns="0" tIns="0" rIns="0" bIns="0" rtlCol="0" anchor="t"/>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Name	                     </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DHARSHINI K,</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GOPIKAMBAL N,</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sym typeface="+mn-ea"/>
              </a:rPr>
              <a:t>KAARUNYA A S </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a:p>
            <a:pPr marL="0" indent="0" algn="l">
              <a:lnSpc>
                <a:spcPts val="2780"/>
              </a:lnSpc>
              <a:buNone/>
            </a:pPr>
            <a:endPar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579" name="Text 3"/>
          <p:cNvSpPr/>
          <p:nvPr/>
        </p:nvSpPr>
        <p:spPr>
          <a:xfrm>
            <a:off x="832104" y="5273802"/>
            <a:ext cx="8010144" cy="356616"/>
          </a:xfrm>
          <a:prstGeom prst="rect">
            <a:avLst/>
          </a:prstGeom>
          <a:noFill/>
        </p:spPr>
        <p:txBody>
          <a:bodyPr wrap="none" lIns="0" tIns="0" rIns="0" bIns="0" rtlCol="0" anchor="t"/>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Semester	</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IV</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580" name="Text 4"/>
          <p:cNvSpPr/>
          <p:nvPr/>
        </p:nvSpPr>
        <p:spPr>
          <a:xfrm>
            <a:off x="832104" y="6465951"/>
            <a:ext cx="8010144" cy="356616"/>
          </a:xfrm>
          <a:prstGeom prst="rect">
            <a:avLst/>
          </a:prstGeom>
          <a:noFill/>
        </p:spPr>
        <p:txBody>
          <a:bodyPr wrap="none" lIns="0" tIns="0" rIns="0" bIns="0" rtlCol="0" anchor="t"/>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Date		           : </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01</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-0</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6</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-2025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581" name="Text 5"/>
          <p:cNvSpPr/>
          <p:nvPr/>
        </p:nvSpPr>
        <p:spPr>
          <a:xfrm>
            <a:off x="832104" y="5895594"/>
            <a:ext cx="8010144" cy="356616"/>
          </a:xfrm>
          <a:prstGeom prst="rect">
            <a:avLst/>
          </a:prstGeom>
          <a:noFill/>
        </p:spPr>
        <p:txBody>
          <a:bodyPr wrap="none" lIns="0" tIns="0" rIns="0" bIns="0" rtlCol="0" anchor="t"/>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Section                     : A</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582" name="Text 6"/>
          <p:cNvSpPr/>
          <p:nvPr/>
        </p:nvSpPr>
        <p:spPr>
          <a:xfrm>
            <a:off x="832104" y="4671949"/>
            <a:ext cx="8010144" cy="356616"/>
          </a:xfrm>
          <a:prstGeom prst="rect">
            <a:avLst/>
          </a:prstGeom>
          <a:noFill/>
        </p:spPr>
        <p:txBody>
          <a:bodyPr wrap="none" lIns="0" tIns="0" rIns="0" bIns="0" rtlCol="0" anchor="t"/>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Year		           : II</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583" name="Text 7"/>
          <p:cNvSpPr/>
          <p:nvPr/>
        </p:nvSpPr>
        <p:spPr>
          <a:xfrm>
            <a:off x="2297430" y="1337310"/>
            <a:ext cx="10035540" cy="740410"/>
          </a:xfrm>
          <a:prstGeom prst="rect">
            <a:avLst/>
          </a:prstGeom>
          <a:noFill/>
        </p:spPr>
        <p:txBody>
          <a:bodyPr wrap="square" lIns="0" tIns="0" rIns="0" bIns="0" rtlCol="0" anchor="t"/>
          <a:p>
            <a:pPr marL="0" indent="0" algn="ctr">
              <a:lnSpc>
                <a:spcPct val="100000"/>
              </a:lnSpc>
              <a:buNone/>
            </a:pPr>
            <a:r>
              <a:rPr lang="en-US" sz="3500" dirty="0">
                <a:solidFill>
                  <a:srgbClr val="FFFFFF"/>
                </a:solidFill>
                <a:latin typeface="Times New Roman" panose="02020603050405020304" charset="0"/>
                <a:ea typeface="思源宋体-思源宋体-SemiBold" pitchFamily="34" charset="-122"/>
                <a:cs typeface="Times New Roman" panose="02020603050405020304" charset="0"/>
              </a:rPr>
              <a:t>Department of Artificial intelligence and data science</a:t>
            </a:r>
            <a:endParaRPr lang="en-US" sz="3500" dirty="0">
              <a:latin typeface="Times New Roman" panose="02020603050405020304" charset="0"/>
              <a:cs typeface="Times New Roman" panose="02020603050405020304" charset="0"/>
            </a:endParaRPr>
          </a:p>
          <a:p>
            <a:pPr marL="0" indent="0" algn="ctr">
              <a:lnSpc>
                <a:spcPct val="100000"/>
              </a:lnSpc>
              <a:buNone/>
            </a:pPr>
            <a:r>
              <a:rPr lang="en-US" sz="3500" dirty="0">
                <a:solidFill>
                  <a:srgbClr val="FFFFFF"/>
                </a:solidFill>
                <a:latin typeface="Times New Roman" panose="02020603050405020304" charset="0"/>
                <a:ea typeface="思源宋体-思源宋体-SemiBold" pitchFamily="34" charset="-122"/>
                <a:cs typeface="Times New Roman" panose="02020603050405020304" charset="0"/>
              </a:rPr>
              <a:t>Academic Year: 2024 – 2025 (Even Semester)</a:t>
            </a:r>
            <a:endParaRPr lang="en-US" sz="350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pic>
        <p:nvPicPr>
          <p:cNvPr id="2097177" name="Image 0" descr="preencoded.png"/>
          <p:cNvPicPr>
            <a:picLocks noChangeAspect="1"/>
          </p:cNvPicPr>
          <p:nvPr/>
        </p:nvPicPr>
        <p:blipFill>
          <a:blip r:embed="rId1"/>
          <a:stretch>
            <a:fillRect/>
          </a:stretch>
        </p:blipFill>
        <p:spPr>
          <a:xfrm>
            <a:off x="-413385" y="0"/>
            <a:ext cx="15060930" cy="8238490"/>
          </a:xfrm>
          <a:prstGeom prst="rect">
            <a:avLst/>
          </a:prstGeom>
        </p:spPr>
      </p:pic>
      <p:pic>
        <p:nvPicPr>
          <p:cNvPr id="2097178" name="Image 1" descr="preencoded.png"/>
          <p:cNvPicPr>
            <a:picLocks noChangeAspect="1"/>
          </p:cNvPicPr>
          <p:nvPr/>
        </p:nvPicPr>
        <p:blipFill>
          <a:blip r:embed="rId2"/>
          <a:stretch>
            <a:fillRect/>
          </a:stretch>
        </p:blipFill>
        <p:spPr>
          <a:xfrm>
            <a:off x="4914265" y="2350135"/>
            <a:ext cx="4678045" cy="4544695"/>
          </a:xfrm>
          <a:prstGeom prst="rect">
            <a:avLst/>
          </a:prstGeom>
        </p:spPr>
      </p:pic>
      <p:pic>
        <p:nvPicPr>
          <p:cNvPr id="2097179" name="Image 2" descr="preencoded.png"/>
          <p:cNvPicPr>
            <a:picLocks noChangeAspect="1"/>
          </p:cNvPicPr>
          <p:nvPr/>
        </p:nvPicPr>
        <p:blipFill>
          <a:blip r:embed="rId3"/>
          <a:stretch>
            <a:fillRect/>
          </a:stretch>
        </p:blipFill>
        <p:spPr>
          <a:xfrm>
            <a:off x="4914265" y="2350135"/>
            <a:ext cx="4678045" cy="4544695"/>
          </a:xfrm>
          <a:prstGeom prst="rect">
            <a:avLst/>
          </a:prstGeom>
        </p:spPr>
      </p:pic>
      <p:pic>
        <p:nvPicPr>
          <p:cNvPr id="2097180" name="Image 3" descr="preencoded.png"/>
          <p:cNvPicPr>
            <a:picLocks noChangeAspect="1"/>
          </p:cNvPicPr>
          <p:nvPr/>
        </p:nvPicPr>
        <p:blipFill>
          <a:blip r:embed="rId4"/>
          <a:stretch>
            <a:fillRect/>
          </a:stretch>
        </p:blipFill>
        <p:spPr>
          <a:xfrm>
            <a:off x="4914265" y="2350135"/>
            <a:ext cx="4678045" cy="4544695"/>
          </a:xfrm>
          <a:prstGeom prst="rect">
            <a:avLst/>
          </a:prstGeom>
        </p:spPr>
      </p:pic>
      <p:pic>
        <p:nvPicPr>
          <p:cNvPr id="2097181" name="Image 4" descr="preencoded.png"/>
          <p:cNvPicPr>
            <a:picLocks noChangeAspect="1"/>
          </p:cNvPicPr>
          <p:nvPr/>
        </p:nvPicPr>
        <p:blipFill>
          <a:blip r:embed="rId5"/>
          <a:stretch>
            <a:fillRect/>
          </a:stretch>
        </p:blipFill>
        <p:spPr>
          <a:xfrm>
            <a:off x="4914265" y="2350135"/>
            <a:ext cx="4678045" cy="4544695"/>
          </a:xfrm>
          <a:prstGeom prst="rect">
            <a:avLst/>
          </a:prstGeom>
        </p:spPr>
      </p:pic>
      <p:pic>
        <p:nvPicPr>
          <p:cNvPr id="2097182" name="Image 5" descr="preencoded.png"/>
          <p:cNvPicPr>
            <a:picLocks noChangeAspect="1"/>
          </p:cNvPicPr>
          <p:nvPr/>
        </p:nvPicPr>
        <p:blipFill>
          <a:blip r:embed="rId6"/>
          <a:stretch>
            <a:fillRect/>
          </a:stretch>
        </p:blipFill>
        <p:spPr>
          <a:xfrm>
            <a:off x="4914265" y="2350135"/>
            <a:ext cx="4678045" cy="4544695"/>
          </a:xfrm>
          <a:prstGeom prst="rect">
            <a:avLst/>
          </a:prstGeom>
        </p:spPr>
      </p:pic>
      <p:sp>
        <p:nvSpPr>
          <p:cNvPr id="1048660" name="Text 0"/>
          <p:cNvSpPr/>
          <p:nvPr/>
        </p:nvSpPr>
        <p:spPr>
          <a:xfrm>
            <a:off x="6130925" y="3255010"/>
            <a:ext cx="168910" cy="448310"/>
          </a:xfrm>
          <a:prstGeom prst="rect">
            <a:avLst/>
          </a:prstGeom>
          <a:noFill/>
        </p:spPr>
        <p:txBody>
          <a:bodyPr wrap="none" lIns="0" tIns="0" rIns="0" bIns="0" rtlCol="0" anchor="t"/>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1</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48661" name="Text 1"/>
          <p:cNvSpPr/>
          <p:nvPr/>
        </p:nvSpPr>
        <p:spPr>
          <a:xfrm>
            <a:off x="5801995" y="5102225"/>
            <a:ext cx="168910" cy="448310"/>
          </a:xfrm>
          <a:prstGeom prst="rect">
            <a:avLst/>
          </a:prstGeom>
          <a:noFill/>
        </p:spPr>
        <p:txBody>
          <a:bodyPr wrap="none" lIns="0" tIns="0" rIns="0" bIns="0" rtlCol="0" anchor="t"/>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5</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48662" name="Text 2"/>
          <p:cNvSpPr/>
          <p:nvPr/>
        </p:nvSpPr>
        <p:spPr>
          <a:xfrm>
            <a:off x="7456805" y="5970905"/>
            <a:ext cx="168910" cy="448310"/>
          </a:xfrm>
          <a:prstGeom prst="rect">
            <a:avLst/>
          </a:prstGeom>
          <a:noFill/>
        </p:spPr>
        <p:txBody>
          <a:bodyPr wrap="none" lIns="0" tIns="0" rIns="0" bIns="0" rtlCol="0" anchor="t"/>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4</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48663" name="Text 3"/>
          <p:cNvSpPr/>
          <p:nvPr/>
        </p:nvSpPr>
        <p:spPr>
          <a:xfrm>
            <a:off x="7978140" y="2999105"/>
            <a:ext cx="168910" cy="448310"/>
          </a:xfrm>
          <a:prstGeom prst="rect">
            <a:avLst/>
          </a:prstGeom>
          <a:noFill/>
        </p:spPr>
        <p:txBody>
          <a:bodyPr wrap="none" lIns="0" tIns="0" rIns="0" bIns="0" rtlCol="0" anchor="t"/>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2</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48664" name="Text 4"/>
          <p:cNvSpPr/>
          <p:nvPr/>
        </p:nvSpPr>
        <p:spPr>
          <a:xfrm>
            <a:off x="8801100" y="4672330"/>
            <a:ext cx="168910" cy="448310"/>
          </a:xfrm>
          <a:prstGeom prst="rect">
            <a:avLst/>
          </a:prstGeom>
          <a:noFill/>
        </p:spPr>
        <p:txBody>
          <a:bodyPr wrap="none" lIns="0" tIns="0" rIns="0" bIns="0" rtlCol="0" anchor="t"/>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3</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48665" name="Text 5"/>
          <p:cNvSpPr/>
          <p:nvPr/>
        </p:nvSpPr>
        <p:spPr>
          <a:xfrm>
            <a:off x="9792970" y="4398645"/>
            <a:ext cx="4813935" cy="713105"/>
          </a:xfrm>
          <a:prstGeom prst="rect">
            <a:avLst/>
          </a:prstGeom>
          <a:noFill/>
        </p:spPr>
        <p:txBody>
          <a:bodyPr wrap="square" lIns="0" tIns="0" rIns="0" bIns="0" rtlCol="0" anchor="t"/>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Improved Customer Engagement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66" name="Text 6"/>
          <p:cNvSpPr/>
          <p:nvPr/>
        </p:nvSpPr>
        <p:spPr>
          <a:xfrm>
            <a:off x="8326120" y="7160260"/>
            <a:ext cx="4103370" cy="356870"/>
          </a:xfrm>
          <a:prstGeom prst="rect">
            <a:avLst/>
          </a:prstGeom>
          <a:noFill/>
        </p:spPr>
        <p:txBody>
          <a:bodyPr wrap="none" lIns="0" tIns="0" rIns="0" bIns="0" rtlCol="0" anchor="t"/>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Boosted Sales &amp; Revenue</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67" name="Text 7"/>
          <p:cNvSpPr/>
          <p:nvPr/>
        </p:nvSpPr>
        <p:spPr>
          <a:xfrm>
            <a:off x="8326120" y="1637030"/>
            <a:ext cx="5036185" cy="713105"/>
          </a:xfrm>
          <a:prstGeom prst="rect">
            <a:avLst/>
          </a:prstGeom>
          <a:noFill/>
        </p:spPr>
        <p:txBody>
          <a:bodyPr wrap="square" lIns="0" tIns="0" rIns="0" bIns="0" rtlCol="0" anchor="t"/>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Smarter Inventory Management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68" name="Text 8"/>
          <p:cNvSpPr/>
          <p:nvPr/>
        </p:nvSpPr>
        <p:spPr>
          <a:xfrm>
            <a:off x="518160" y="2551430"/>
            <a:ext cx="4735830" cy="713105"/>
          </a:xfrm>
          <a:prstGeom prst="rect">
            <a:avLst/>
          </a:prstGeom>
          <a:noFill/>
        </p:spPr>
        <p:txBody>
          <a:bodyPr wrap="square" lIns="0" tIns="0" rIns="0" bIns="0" rtlCol="0" anchor="t"/>
          <a:p>
            <a:pPr marL="0" indent="0" algn="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Enhanced Customer Understanding</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69" name="Text 9"/>
          <p:cNvSpPr/>
          <p:nvPr/>
        </p:nvSpPr>
        <p:spPr>
          <a:xfrm>
            <a:off x="834390" y="5888990"/>
            <a:ext cx="4103370" cy="356870"/>
          </a:xfrm>
          <a:prstGeom prst="rect">
            <a:avLst/>
          </a:prstGeom>
          <a:noFill/>
        </p:spPr>
        <p:txBody>
          <a:bodyPr wrap="none" lIns="0" tIns="0" rIns="0" bIns="0" rtlCol="0" anchor="t"/>
          <a:p>
            <a:pPr marL="0" indent="0" algn="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Better Decision-Making</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70" name="Text 10"/>
          <p:cNvSpPr/>
          <p:nvPr/>
        </p:nvSpPr>
        <p:spPr>
          <a:xfrm>
            <a:off x="832104" y="603758"/>
            <a:ext cx="12984480" cy="740664"/>
          </a:xfrm>
          <a:prstGeom prst="rect">
            <a:avLst/>
          </a:prstGeom>
          <a:noFill/>
        </p:spPr>
        <p:txBody>
          <a:bodyPr wrap="none" lIns="0" tIns="0" rIns="0" bIns="0" rtlCol="0" anchor="t"/>
          <a:p>
            <a:pPr marL="0" indent="0" algn="l">
              <a:lnSpc>
                <a:spcPts val="5800"/>
              </a:lnSpc>
              <a:buNone/>
            </a:pPr>
            <a:r>
              <a:rPr lang="en-US" sz="4640" dirty="0">
                <a:solidFill>
                  <a:srgbClr val="FFFFFF"/>
                </a:solidFill>
                <a:latin typeface="Times New Roman" panose="02020603050405020304" charset="0"/>
                <a:ea typeface="思源宋体-思源宋体-SemiBold" pitchFamily="34" charset="-122"/>
                <a:cs typeface="Times New Roman" panose="02020603050405020304" charset="0"/>
              </a:rPr>
              <a:t>Advantages</a:t>
            </a:r>
            <a:endParaRPr lang="en-US" sz="464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p:sp>
        <p:nvSpPr>
          <p:cNvPr id="1048674" name="Text Box 1"/>
          <p:cNvSpPr txBox="1"/>
          <p:nvPr/>
        </p:nvSpPr>
        <p:spPr>
          <a:xfrm>
            <a:off x="1108075" y="918210"/>
            <a:ext cx="3990975" cy="1564640"/>
          </a:xfrm>
          <a:prstGeom prst="rect">
            <a:avLst/>
          </a:prstGeom>
          <a:noFill/>
        </p:spPr>
        <p:txBody>
          <a:bodyPr wrap="square" rtlCol="0" anchor="t">
            <a:spAutoFit/>
          </a:bodyPr>
          <a:p>
            <a:pPr marL="0" indent="0" algn="l">
              <a:lnSpc>
                <a:spcPts val="5800"/>
              </a:lnSpc>
              <a:buNone/>
            </a:pPr>
            <a:r>
              <a:rPr lang="en-GB" altLang="en-US" sz="4640" b="1" dirty="0">
                <a:solidFill>
                  <a:srgbClr val="FFFFFF"/>
                </a:solidFill>
                <a:latin typeface="Times New Roman" panose="02020603050405020304" charset="0"/>
                <a:ea typeface="思源宋体-思源宋体-SemiBold" pitchFamily="34" charset="-122"/>
                <a:cs typeface="Times New Roman" panose="02020603050405020304" charset="0"/>
                <a:sym typeface="+mn-ea"/>
              </a:rPr>
              <a:t>Disa</a:t>
            </a:r>
            <a:r>
              <a:rPr lang="en-US" sz="4640" b="1" dirty="0">
                <a:solidFill>
                  <a:srgbClr val="FFFFFF"/>
                </a:solidFill>
                <a:latin typeface="Times New Roman" panose="02020603050405020304" charset="0"/>
                <a:ea typeface="思源宋体-思源宋体-SemiBold" pitchFamily="34" charset="-122"/>
                <a:cs typeface="Times New Roman" panose="02020603050405020304" charset="0"/>
                <a:sym typeface="+mn-ea"/>
              </a:rPr>
              <a:t>dvantages</a:t>
            </a:r>
            <a:endParaRPr lang="en-US" sz="4640" b="1" dirty="0">
              <a:solidFill>
                <a:srgbClr val="FFFFFF"/>
              </a:solidFill>
              <a:latin typeface="Times New Roman" panose="02020603050405020304" charset="0"/>
              <a:ea typeface="思源宋体-思源宋体-SemiBold" pitchFamily="34" charset="-122"/>
              <a:cs typeface="Times New Roman" panose="02020603050405020304" charset="0"/>
              <a:sym typeface="+mn-ea"/>
            </a:endParaRPr>
          </a:p>
        </p:txBody>
      </p:sp>
      <p:sp>
        <p:nvSpPr>
          <p:cNvPr id="1048675" name="Text Box 2"/>
          <p:cNvSpPr txBox="1"/>
          <p:nvPr/>
        </p:nvSpPr>
        <p:spPr>
          <a:xfrm>
            <a:off x="2235200" y="2358390"/>
            <a:ext cx="5958840" cy="828039"/>
          </a:xfrm>
          <a:prstGeom prst="rect">
            <a:avLst/>
          </a:prstGeom>
        </p:spPr>
        <p:txBody>
          <a:bodyPr wrap="square">
            <a:spAutoFit/>
          </a:bodyPr>
          <a:p>
            <a:pPr marL="342900" indent="-342900">
              <a:buFont typeface="Arial" panose="020B0604020202020204" pitchFamily="34" charset="0"/>
              <a:buChar char="•"/>
            </a:pPr>
            <a:r>
              <a:rPr lang="en-US" altLang="zh-CN" sz="3200">
                <a:solidFill>
                  <a:schemeClr val="bg1"/>
                </a:solidFill>
                <a:latin typeface="Times New Roman" panose="02020603050405020304" charset="0"/>
                <a:cs typeface="Times New Roman" panose="02020603050405020304" charset="0"/>
              </a:rPr>
              <a:t>Real-</a:t>
            </a:r>
            <a:r>
              <a:rPr lang="en-GB" altLang="en-US" sz="3200">
                <a:solidFill>
                  <a:schemeClr val="bg1"/>
                </a:solidFill>
                <a:latin typeface="Times New Roman" panose="02020603050405020304" charset="0"/>
                <a:cs typeface="Times New Roman" panose="02020603050405020304" charset="0"/>
              </a:rPr>
              <a:t>time</a:t>
            </a:r>
            <a:r>
              <a:rPr lang="en-US" altLang="zh-CN" sz="4400">
                <a:solidFill>
                  <a:schemeClr val="bg1"/>
                </a:solidFill>
                <a:latin typeface="Times New Roman" panose="02020603050405020304" charset="0"/>
                <a:cs typeface="Times New Roman" panose="02020603050405020304" charset="0"/>
              </a:rPr>
              <a:t> </a:t>
            </a:r>
            <a:r>
              <a:rPr lang="en-US" altLang="zh-CN" sz="3200">
                <a:solidFill>
                  <a:schemeClr val="bg1"/>
                </a:solidFill>
                <a:latin typeface="Times New Roman" panose="02020603050405020304" charset="0"/>
                <a:cs typeface="Times New Roman" panose="02020603050405020304" charset="0"/>
              </a:rPr>
              <a:t>Analysis Limitations</a:t>
            </a:r>
            <a:endParaRPr lang="en-US" altLang="zh-CN" sz="3200">
              <a:solidFill>
                <a:schemeClr val="bg1"/>
              </a:solidFill>
              <a:latin typeface="Times New Roman" panose="02020603050405020304" charset="0"/>
              <a:cs typeface="Times New Roman" panose="02020603050405020304" charset="0"/>
            </a:endParaRPr>
          </a:p>
        </p:txBody>
      </p:sp>
      <p:sp>
        <p:nvSpPr>
          <p:cNvPr id="1048676" name="Text Box 3"/>
          <p:cNvSpPr txBox="1"/>
          <p:nvPr/>
        </p:nvSpPr>
        <p:spPr>
          <a:xfrm>
            <a:off x="2235200" y="3172460"/>
            <a:ext cx="4727575" cy="389255"/>
          </a:xfrm>
          <a:prstGeom prst="rect">
            <a:avLst/>
          </a:prstGeom>
        </p:spPr>
        <p:txBody>
          <a:bodyPr>
            <a:noAutofit/>
          </a:bodyPr>
          <a:p>
            <a:pPr marL="457200" indent="-457200">
              <a:buFont typeface="Arial" panose="020B0604020202020204" pitchFamily="34" charset="0"/>
              <a:buChar char="•"/>
            </a:pPr>
            <a:r>
              <a:rPr lang="en-US" altLang="zh-CN" sz="2800">
                <a:solidFill>
                  <a:schemeClr val="bg1"/>
                </a:solidFill>
                <a:latin typeface="Times New Roman" panose="02020603050405020304" charset="0"/>
                <a:cs typeface="Times New Roman" panose="02020603050405020304" charset="0"/>
              </a:rPr>
              <a:t>Scalability Issues</a:t>
            </a:r>
            <a:endParaRPr lang="en-US" altLang="zh-CN" sz="280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pic>
        <p:nvPicPr>
          <p:cNvPr id="2097183" name="Image 0" descr="preencoded.png"/>
          <p:cNvPicPr>
            <a:picLocks noChangeAspect="1"/>
          </p:cNvPicPr>
          <p:nvPr/>
        </p:nvPicPr>
        <p:blipFill>
          <a:blip r:embed="rId1"/>
          <a:stretch>
            <a:fillRect/>
          </a:stretch>
        </p:blipFill>
        <p:spPr>
          <a:xfrm>
            <a:off x="0" y="0"/>
            <a:ext cx="14630400" cy="9079992"/>
          </a:xfrm>
          <a:prstGeom prst="rect">
            <a:avLst/>
          </a:prstGeom>
        </p:spPr>
      </p:pic>
      <p:pic>
        <p:nvPicPr>
          <p:cNvPr id="2097184" name="Image 1" descr="preencoded.png"/>
          <p:cNvPicPr>
            <a:picLocks noChangeAspect="1"/>
          </p:cNvPicPr>
          <p:nvPr/>
        </p:nvPicPr>
        <p:blipFill>
          <a:blip r:embed="rId2"/>
          <a:stretch>
            <a:fillRect/>
          </a:stretch>
        </p:blipFill>
        <p:spPr>
          <a:xfrm>
            <a:off x="0" y="0"/>
            <a:ext cx="14630400" cy="9079992"/>
          </a:xfrm>
          <a:prstGeom prst="rect">
            <a:avLst/>
          </a:prstGeom>
        </p:spPr>
      </p:pic>
      <p:sp>
        <p:nvSpPr>
          <p:cNvPr id="1048677" name="Text 0"/>
          <p:cNvSpPr/>
          <p:nvPr/>
        </p:nvSpPr>
        <p:spPr>
          <a:xfrm>
            <a:off x="832104" y="8147304"/>
            <a:ext cx="12984480" cy="283464"/>
          </a:xfrm>
          <a:prstGeom prst="rect">
            <a:avLst/>
          </a:prstGeom>
          <a:noFill/>
        </p:spPr>
        <p:txBody>
          <a:bodyPr wrap="none" lIns="0" tIns="0" rIns="0" bIns="0" rtlCol="0" anchor="t"/>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sp>
        <p:nvSpPr>
          <p:cNvPr id="1048678" name="Text 1"/>
          <p:cNvSpPr/>
          <p:nvPr/>
        </p:nvSpPr>
        <p:spPr>
          <a:xfrm>
            <a:off x="832104" y="1508760"/>
            <a:ext cx="12984480" cy="356616"/>
          </a:xfrm>
          <a:prstGeom prst="rect">
            <a:avLst/>
          </a:prstGeom>
          <a:noFill/>
        </p:spPr>
        <p:txBody>
          <a:bodyPr wrap="none" lIns="0" tIns="0" rIns="0" bIns="0" rtlCol="0" anchor="t"/>
          <a:p>
            <a:pPr marL="0" indent="0" algn="l">
              <a:lnSpc>
                <a:spcPts val="2780"/>
              </a:lnSpc>
              <a:buNone/>
            </a:pPr>
            <a:endParaRPr lang="en-US" sz="1850" dirty="0"/>
          </a:p>
        </p:txBody>
      </p:sp>
      <p:sp>
        <p:nvSpPr>
          <p:cNvPr id="1048679" name="Text 2"/>
          <p:cNvSpPr/>
          <p:nvPr/>
        </p:nvSpPr>
        <p:spPr>
          <a:xfrm flipH="1">
            <a:off x="1365885" y="648970"/>
            <a:ext cx="2326640" cy="594360"/>
          </a:xfrm>
          <a:prstGeom prst="rect">
            <a:avLst/>
          </a:prstGeom>
          <a:noFill/>
        </p:spPr>
        <p:txBody>
          <a:bodyPr wrap="none" lIns="0" tIns="0" rIns="0" bIns="0" rtlCol="0" anchor="t"/>
          <a:p>
            <a:pPr marL="0" indent="0" algn="l">
              <a:lnSpc>
                <a:spcPts val="4640"/>
              </a:lnSpc>
              <a:buNone/>
            </a:pPr>
            <a:r>
              <a:rPr lang="en-GB" altLang="en-US" sz="4600" dirty="0">
                <a:solidFill>
                  <a:srgbClr val="FFFFFF"/>
                </a:solidFill>
                <a:latin typeface="Times New Roman" panose="02020603050405020304" charset="0"/>
                <a:ea typeface="思源宋体-思源宋体-SemiBold" pitchFamily="34" charset="-122"/>
                <a:cs typeface="Times New Roman" panose="02020603050405020304" charset="0"/>
              </a:rPr>
              <a:t>WorkFlow</a:t>
            </a:r>
            <a:endParaRPr lang="en-GB" altLang="en-US" sz="4600" dirty="0">
              <a:solidFill>
                <a:srgbClr val="FFFFFF"/>
              </a:solidFill>
              <a:latin typeface="Times New Roman" panose="02020603050405020304" charset="0"/>
              <a:ea typeface="思源宋体-思源宋体-SemiBold" pitchFamily="34" charset="-122"/>
              <a:cs typeface="Times New Roman" panose="02020603050405020304" charset="0"/>
            </a:endParaRPr>
          </a:p>
        </p:txBody>
      </p:sp>
      <p:pic>
        <p:nvPicPr>
          <p:cNvPr id="2097185" name="Google Shape;183;p6"/>
          <p:cNvPicPr preferRelativeResize="0"/>
          <p:nvPr/>
        </p:nvPicPr>
        <p:blipFill>
          <a:blip r:embed="rId3"/>
          <a:stretch>
            <a:fillRect/>
          </a:stretch>
        </p:blipFill>
        <p:spPr>
          <a:xfrm>
            <a:off x="2814320" y="1972310"/>
            <a:ext cx="7347585" cy="63265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pic>
        <p:nvPicPr>
          <p:cNvPr id="2097186"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2097187" name="Image 1" descr="preencoded.png"/>
          <p:cNvPicPr>
            <a:picLocks noChangeAspect="1"/>
          </p:cNvPicPr>
          <p:nvPr/>
        </p:nvPicPr>
        <p:blipFill>
          <a:blip r:embed="rId2"/>
          <a:stretch>
            <a:fillRect/>
          </a:stretch>
        </p:blipFill>
        <p:spPr>
          <a:xfrm>
            <a:off x="0" y="0"/>
            <a:ext cx="4974336" cy="8238744"/>
          </a:xfrm>
          <a:prstGeom prst="rect">
            <a:avLst/>
          </a:prstGeom>
        </p:spPr>
      </p:pic>
      <p:pic>
        <p:nvPicPr>
          <p:cNvPr id="2097188" name="Image 2" descr="preencoded.png"/>
          <p:cNvPicPr>
            <a:picLocks noChangeAspect="1"/>
          </p:cNvPicPr>
          <p:nvPr/>
        </p:nvPicPr>
        <p:blipFill>
          <a:blip r:embed="rId3"/>
          <a:stretch>
            <a:fillRect/>
          </a:stretch>
        </p:blipFill>
        <p:spPr>
          <a:xfrm>
            <a:off x="5806440" y="3538728"/>
            <a:ext cx="7918704" cy="3072384"/>
          </a:xfrm>
          <a:prstGeom prst="rect">
            <a:avLst/>
          </a:prstGeom>
        </p:spPr>
      </p:pic>
      <p:sp>
        <p:nvSpPr>
          <p:cNvPr id="1048684" name="Text 0"/>
          <p:cNvSpPr/>
          <p:nvPr/>
        </p:nvSpPr>
        <p:spPr>
          <a:xfrm>
            <a:off x="5806440" y="1636776"/>
            <a:ext cx="8010144" cy="1024128"/>
          </a:xfrm>
          <a:prstGeom prst="rect">
            <a:avLst/>
          </a:prstGeom>
          <a:noFill/>
        </p:spPr>
        <p:txBody>
          <a:bodyPr wrap="none" lIns="0" tIns="0" rIns="0" bIns="0" rtlCol="0" anchor="t"/>
          <a:p>
            <a:pPr marL="0" indent="0" algn="l">
              <a:lnSpc>
                <a:spcPts val="8010"/>
              </a:lnSpc>
              <a:buNone/>
            </a:pPr>
            <a:r>
              <a:rPr lang="en-US" sz="4600" dirty="0">
                <a:solidFill>
                  <a:srgbClr val="FFFFFF"/>
                </a:solidFill>
                <a:latin typeface="Times New Roman" panose="02020603050405020304" charset="0"/>
                <a:ea typeface="思源宋体-思源宋体-SemiBold" pitchFamily="34" charset="-122"/>
                <a:cs typeface="Times New Roman" panose="02020603050405020304" charset="0"/>
              </a:rPr>
              <a:t>SAMPLE DATASET</a:t>
            </a:r>
            <a:endParaRPr lang="en-US" sz="460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48685" name="Text 1"/>
          <p:cNvSpPr/>
          <p:nvPr/>
        </p:nvSpPr>
        <p:spPr>
          <a:xfrm>
            <a:off x="5806440" y="2916936"/>
            <a:ext cx="8010144" cy="356616"/>
          </a:xfrm>
          <a:prstGeom prst="rect">
            <a:avLst/>
          </a:prstGeom>
          <a:noFill/>
        </p:spPr>
        <p:txBody>
          <a:bodyPr wrap="none" lIns="0" tIns="0" rIns="0" bIns="0" rtlCol="0" anchor="t"/>
          <a:p>
            <a:pPr marL="0" indent="0" algn="l">
              <a:lnSpc>
                <a:spcPts val="2780"/>
              </a:lnSpc>
              <a:buNone/>
            </a:pPr>
            <a:endParaRPr lang="en-US" sz="185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pic>
        <p:nvPicPr>
          <p:cNvPr id="2097189" name="Image 0" descr="preencoded.png"/>
          <p:cNvPicPr>
            <a:picLocks noChangeAspect="1"/>
          </p:cNvPicPr>
          <p:nvPr/>
        </p:nvPicPr>
        <p:blipFill>
          <a:blip r:embed="rId1"/>
          <a:stretch>
            <a:fillRect/>
          </a:stretch>
        </p:blipFill>
        <p:spPr>
          <a:xfrm>
            <a:off x="0" y="0"/>
            <a:ext cx="14630400" cy="9500616"/>
          </a:xfrm>
          <a:prstGeom prst="rect">
            <a:avLst/>
          </a:prstGeom>
        </p:spPr>
      </p:pic>
      <p:pic>
        <p:nvPicPr>
          <p:cNvPr id="2097190" name="Image 1" descr="preencoded.png"/>
          <p:cNvPicPr>
            <a:picLocks noChangeAspect="1"/>
          </p:cNvPicPr>
          <p:nvPr/>
        </p:nvPicPr>
        <p:blipFill>
          <a:blip r:embed="rId2"/>
          <a:stretch>
            <a:fillRect/>
          </a:stretch>
        </p:blipFill>
        <p:spPr>
          <a:xfrm>
            <a:off x="832104" y="1911604"/>
            <a:ext cx="12984480" cy="1417320"/>
          </a:xfrm>
          <a:prstGeom prst="rect">
            <a:avLst/>
          </a:prstGeom>
        </p:spPr>
      </p:pic>
      <p:pic>
        <p:nvPicPr>
          <p:cNvPr id="2097191" name="Image 2" descr="preencoded.png"/>
          <p:cNvPicPr>
            <a:picLocks noChangeAspect="1"/>
          </p:cNvPicPr>
          <p:nvPr/>
        </p:nvPicPr>
        <p:blipFill>
          <a:blip r:embed="rId3"/>
          <a:stretch>
            <a:fillRect/>
          </a:stretch>
        </p:blipFill>
        <p:spPr>
          <a:xfrm>
            <a:off x="832104" y="8275320"/>
            <a:ext cx="12984480" cy="36576"/>
          </a:xfrm>
          <a:prstGeom prst="rect">
            <a:avLst/>
          </a:prstGeom>
        </p:spPr>
      </p:pic>
      <p:pic>
        <p:nvPicPr>
          <p:cNvPr id="2097192" name="Image 3" descr="preencoded.png"/>
          <p:cNvPicPr>
            <a:picLocks noChangeAspect="1"/>
          </p:cNvPicPr>
          <p:nvPr/>
        </p:nvPicPr>
        <p:blipFill>
          <a:blip r:embed="rId4"/>
          <a:stretch>
            <a:fillRect/>
          </a:stretch>
        </p:blipFill>
        <p:spPr>
          <a:xfrm>
            <a:off x="859028" y="6986016"/>
            <a:ext cx="12957048" cy="1088136"/>
          </a:xfrm>
          <a:prstGeom prst="rect">
            <a:avLst/>
          </a:prstGeom>
        </p:spPr>
      </p:pic>
      <p:pic>
        <p:nvPicPr>
          <p:cNvPr id="2097193" name="Image 4" descr="preencoded.png"/>
          <p:cNvPicPr>
            <a:picLocks noChangeAspect="1"/>
          </p:cNvPicPr>
          <p:nvPr/>
        </p:nvPicPr>
        <p:blipFill>
          <a:blip r:embed="rId5"/>
          <a:stretch>
            <a:fillRect/>
          </a:stretch>
        </p:blipFill>
        <p:spPr>
          <a:xfrm>
            <a:off x="859409" y="4316095"/>
            <a:ext cx="12984480" cy="1773936"/>
          </a:xfrm>
          <a:prstGeom prst="rect">
            <a:avLst/>
          </a:prstGeom>
        </p:spPr>
      </p:pic>
      <p:pic>
        <p:nvPicPr>
          <p:cNvPr id="2097194" name="Image 5" descr="preencoded.png"/>
          <p:cNvPicPr>
            <a:picLocks noChangeAspect="1"/>
          </p:cNvPicPr>
          <p:nvPr/>
        </p:nvPicPr>
        <p:blipFill>
          <a:blip r:embed="rId6"/>
          <a:stretch>
            <a:fillRect/>
          </a:stretch>
        </p:blipFill>
        <p:spPr>
          <a:xfrm>
            <a:off x="1069848" y="923544"/>
            <a:ext cx="210312" cy="237744"/>
          </a:xfrm>
          <a:prstGeom prst="rect">
            <a:avLst/>
          </a:prstGeom>
        </p:spPr>
      </p:pic>
      <p:sp>
        <p:nvSpPr>
          <p:cNvPr id="1048689" name="Text 0"/>
          <p:cNvSpPr/>
          <p:nvPr/>
        </p:nvSpPr>
        <p:spPr>
          <a:xfrm>
            <a:off x="832104" y="8567928"/>
            <a:ext cx="12984480" cy="283464"/>
          </a:xfrm>
          <a:prstGeom prst="rect">
            <a:avLst/>
          </a:prstGeom>
          <a:noFill/>
        </p:spPr>
        <p:txBody>
          <a:bodyPr wrap="none" lIns="0" tIns="0" rIns="0" bIns="0" rtlCol="0" anchor="t"/>
          <a:p>
            <a:pPr marL="0" indent="0" algn="l">
              <a:lnSpc>
                <a:spcPts val="2220"/>
              </a:lnSpc>
              <a:buNone/>
            </a:pPr>
            <a:r>
              <a:rPr lang="en-US" sz="148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48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90" name="Text 2"/>
          <p:cNvSpPr/>
          <p:nvPr/>
        </p:nvSpPr>
        <p:spPr>
          <a:xfrm>
            <a:off x="832104" y="6986016"/>
            <a:ext cx="12984480" cy="1024128"/>
          </a:xfrm>
          <a:prstGeom prst="rect">
            <a:avLst/>
          </a:prstGeom>
          <a:noFill/>
        </p:spPr>
        <p:txBody>
          <a:bodyPr wrap="none" lIns="0" tIns="0" rIns="0" bIns="0" rtlCol="0" anchor="t"/>
          <a:p>
            <a:pPr marL="0" indent="0" algn="r">
              <a:lnSpc>
                <a:spcPts val="8010"/>
              </a:lnSpc>
              <a:buNone/>
            </a:pPr>
            <a:endParaRPr lang="en-US" sz="6410" dirty="0">
              <a:latin typeface="Times New Roman" panose="02020603050405020304" charset="0"/>
              <a:cs typeface="Times New Roman" panose="02020603050405020304" charset="0"/>
            </a:endParaRPr>
          </a:p>
        </p:txBody>
      </p:sp>
      <p:sp>
        <p:nvSpPr>
          <p:cNvPr id="1048691" name="Text 3"/>
          <p:cNvSpPr/>
          <p:nvPr/>
        </p:nvSpPr>
        <p:spPr>
          <a:xfrm>
            <a:off x="501015" y="730250"/>
            <a:ext cx="5478145" cy="843915"/>
          </a:xfrm>
          <a:prstGeom prst="rect">
            <a:avLst/>
          </a:prstGeom>
          <a:noFill/>
        </p:spPr>
        <p:txBody>
          <a:bodyPr wrap="none" lIns="0" tIns="0" rIns="0" bIns="0" rtlCol="0" anchor="t"/>
          <a:p>
            <a:pPr marL="0" indent="0" algn="ctr">
              <a:lnSpc>
                <a:spcPts val="2780"/>
              </a:lnSpc>
              <a:buNone/>
            </a:pPr>
            <a:r>
              <a:rPr lang="en-US" sz="4600" b="1" dirty="0">
                <a:solidFill>
                  <a:srgbClr val="FFFFFF"/>
                </a:solidFill>
                <a:latin typeface="Times New Roman" panose="02020603050405020304" charset="0"/>
                <a:ea typeface="思源宋体-思源宋体-Regular" pitchFamily="34" charset="-122"/>
                <a:cs typeface="Times New Roman" panose="02020603050405020304" charset="0"/>
              </a:rPr>
              <a:t>METHODOLOGY</a:t>
            </a:r>
            <a:endParaRPr lang="en-US" sz="46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92" name="Text 4"/>
          <p:cNvSpPr/>
          <p:nvPr/>
        </p:nvSpPr>
        <p:spPr>
          <a:xfrm>
            <a:off x="3174365" y="4485640"/>
            <a:ext cx="7715250" cy="356870"/>
          </a:xfrm>
          <a:prstGeom prst="rect">
            <a:avLst/>
          </a:prstGeom>
          <a:noFill/>
        </p:spPr>
        <p:txBody>
          <a:bodyPr wrap="none" lIns="0" tIns="0" rIns="0" bIns="0" rtlCol="0" anchor="t"/>
          <a:p>
            <a:pPr marL="0" indent="0" algn="ctr">
              <a:lnSpc>
                <a:spcPts val="2780"/>
              </a:lnSpc>
              <a:buNone/>
            </a:pPr>
            <a:r>
              <a:rPr lang="en-US" sz="2800" b="1" dirty="0">
                <a:solidFill>
                  <a:srgbClr val="FFFFFF"/>
                </a:solidFill>
                <a:latin typeface="Times New Roman" panose="02020603050405020304" charset="0"/>
                <a:ea typeface="思源宋体-思源宋体-Regular" pitchFamily="34" charset="-122"/>
                <a:cs typeface="Times New Roman" panose="02020603050405020304" charset="0"/>
              </a:rPr>
              <a:t>Data Preprocessing</a:t>
            </a:r>
            <a:endParaRPr lang="en-US" sz="28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93" name="Text 5"/>
          <p:cNvSpPr/>
          <p:nvPr/>
        </p:nvSpPr>
        <p:spPr>
          <a:xfrm>
            <a:off x="1746250" y="2767203"/>
            <a:ext cx="12070080" cy="356616"/>
          </a:xfrm>
          <a:prstGeom prst="rect">
            <a:avLst/>
          </a:prstGeom>
          <a:noFill/>
        </p:spPr>
        <p:txBody>
          <a:bodyPr wrap="none" lIns="0" tIns="0" rIns="0" bIns="0" rtlCol="0" anchor="t"/>
          <a:p>
            <a:pPr marL="0" indent="0" algn="ct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Collect shopper data from billing systems, loyalty cards, footfall counters, or online stores.</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94" name="Text 7"/>
          <p:cNvSpPr/>
          <p:nvPr/>
        </p:nvSpPr>
        <p:spPr>
          <a:xfrm>
            <a:off x="3174365" y="2237105"/>
            <a:ext cx="7487285" cy="356870"/>
          </a:xfrm>
          <a:prstGeom prst="rect">
            <a:avLst/>
          </a:prstGeom>
          <a:noFill/>
        </p:spPr>
        <p:txBody>
          <a:bodyPr wrap="none" lIns="0" tIns="0" rIns="0" bIns="0" rtlCol="0" anchor="t"/>
          <a:p>
            <a:pPr marL="0" indent="0" algn="ctr">
              <a:lnSpc>
                <a:spcPts val="2780"/>
              </a:lnSpc>
              <a:buNone/>
            </a:pPr>
            <a:r>
              <a:rPr lang="en-US" sz="2800" b="1" dirty="0">
                <a:solidFill>
                  <a:srgbClr val="FFFFFF"/>
                </a:solidFill>
                <a:latin typeface="Times New Roman" panose="02020603050405020304" charset="0"/>
                <a:ea typeface="思源宋体-思源宋体-Regular" pitchFamily="34" charset="-122"/>
                <a:cs typeface="Times New Roman" panose="02020603050405020304" charset="0"/>
              </a:rPr>
              <a:t>Data Collection </a:t>
            </a:r>
            <a:endParaRPr lang="en-US" sz="28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95" name="Text 8"/>
          <p:cNvSpPr/>
          <p:nvPr/>
        </p:nvSpPr>
        <p:spPr>
          <a:xfrm>
            <a:off x="1069975" y="7147560"/>
            <a:ext cx="12481560" cy="916305"/>
          </a:xfrm>
          <a:prstGeom prst="rect">
            <a:avLst/>
          </a:prstGeom>
          <a:noFill/>
        </p:spPr>
        <p:txBody>
          <a:bodyPr wrap="none" lIns="0" tIns="0" rIns="0" bIns="0" rtlCol="0" anchor="t"/>
          <a:p>
            <a:pPr marL="0" indent="0" algn="ctr">
              <a:lnSpc>
                <a:spcPts val="2780"/>
              </a:lnSpc>
              <a:buNone/>
            </a:pPr>
            <a:r>
              <a:rPr lang="en-US" sz="2200" b="1" dirty="0">
                <a:solidFill>
                  <a:srgbClr val="FFFFFF"/>
                </a:solidFill>
                <a:latin typeface="Times New Roman" panose="02020603050405020304" charset="0"/>
                <a:ea typeface="思源宋体-思源宋体-Regular" pitchFamily="34" charset="-122"/>
                <a:cs typeface="Times New Roman" panose="02020603050405020304" charset="0"/>
                <a:sym typeface="+mn-ea"/>
              </a:rPr>
              <a:t>Data Analysis</a:t>
            </a:r>
            <a:endParaRPr lang="en-US" sz="2200" b="1" dirty="0">
              <a:solidFill>
                <a:srgbClr val="FFFFFF"/>
              </a:solidFill>
              <a:latin typeface="Times New Roman" panose="02020603050405020304" charset="0"/>
              <a:ea typeface="思源宋体-思源宋体-Regular" pitchFamily="34" charset="-122"/>
              <a:cs typeface="Times New Roman" panose="02020603050405020304" charset="0"/>
              <a:sym typeface="+mn-ea"/>
            </a:endParaRPr>
          </a:p>
          <a:p>
            <a:pPr marL="0" indent="0" algn="ctr">
              <a:lnSpc>
                <a:spcPts val="2780"/>
              </a:lnSpc>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sym typeface="+mn-ea"/>
              </a:rPr>
              <a:t>Use tools like IBM COGNOS , Identify peak hours, popular products, loyal customers, etc.</a:t>
            </a:r>
            <a:endParaRPr lang="en-US" sz="1850" dirty="0">
              <a:latin typeface="Times New Roman" panose="02020603050405020304" charset="0"/>
              <a:cs typeface="Times New Roman" panose="02020603050405020304" charset="0"/>
            </a:endParaRPr>
          </a:p>
          <a:p>
            <a:pPr marL="0" indent="0" algn="ctr">
              <a:lnSpc>
                <a:spcPts val="2780"/>
              </a:lnSpc>
              <a:buNone/>
            </a:pPr>
            <a:endParaRPr lang="en-US" sz="2400" dirty="0">
              <a:latin typeface="Times New Roman" panose="02020603050405020304" charset="0"/>
              <a:cs typeface="Times New Roman" panose="02020603050405020304" charset="0"/>
            </a:endParaRPr>
          </a:p>
        </p:txBody>
      </p:sp>
      <p:sp>
        <p:nvSpPr>
          <p:cNvPr id="1048696" name="Text 9"/>
          <p:cNvSpPr/>
          <p:nvPr/>
        </p:nvSpPr>
        <p:spPr>
          <a:xfrm>
            <a:off x="1584960" y="4885055"/>
            <a:ext cx="12070080" cy="1170940"/>
          </a:xfrm>
          <a:prstGeom prst="rect">
            <a:avLst/>
          </a:prstGeom>
          <a:noFill/>
        </p:spPr>
        <p:txBody>
          <a:bodyPr wrap="square" lIns="0" tIns="0" rIns="0" bIns="0" rtlCol="0" anchor="t"/>
          <a:p>
            <a:pPr marL="0" indent="0" algn="ctr">
              <a:lnSpc>
                <a:spcPts val="2780"/>
              </a:lnSpc>
              <a:buNone/>
            </a:pPr>
            <a:endParaRPr lang="en-US" sz="1850" dirty="0">
              <a:latin typeface="Times New Roman" panose="02020603050405020304" charset="0"/>
              <a:cs typeface="Times New Roman" panose="02020603050405020304" charset="0"/>
            </a:endParaRPr>
          </a:p>
          <a:p>
            <a:pPr marL="0" indent="0" algn="ct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Clean the data (remove errors, duplicates).</a:t>
            </a:r>
            <a:endParaRPr lang="en-US" sz="2400" dirty="0">
              <a:latin typeface="Times New Roman" panose="02020603050405020304" charset="0"/>
              <a:cs typeface="Times New Roman" panose="02020603050405020304" charset="0"/>
            </a:endParaRPr>
          </a:p>
          <a:p>
            <a:pPr marL="0" indent="0" algn="ct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Organize it into useful categories like time, product, and customer type.</a:t>
            </a:r>
            <a:endParaRPr lang="en-US" sz="2400" dirty="0">
              <a:latin typeface="Times New Roman" panose="02020603050405020304" charset="0"/>
              <a:cs typeface="Times New Roman" panose="02020603050405020304" charset="0"/>
            </a:endParaRPr>
          </a:p>
          <a:p>
            <a:pPr marL="0" indent="0" algn="ctr">
              <a:lnSpc>
                <a:spcPts val="2780"/>
              </a:lnSpc>
              <a:buNone/>
            </a:pPr>
            <a:endParaRPr lang="en-US" sz="24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p:pic>
        <p:nvPicPr>
          <p:cNvPr id="2097195" name="Image 1" descr="preencoded.png"/>
          <p:cNvPicPr>
            <a:picLocks noChangeAspect="1"/>
          </p:cNvPicPr>
          <p:nvPr/>
        </p:nvPicPr>
        <p:blipFill>
          <a:blip r:embed="rId1"/>
          <a:stretch>
            <a:fillRect/>
          </a:stretch>
        </p:blipFill>
        <p:spPr>
          <a:xfrm>
            <a:off x="832104" y="1911604"/>
            <a:ext cx="12984480" cy="1417320"/>
          </a:xfrm>
          <a:prstGeom prst="rect">
            <a:avLst/>
          </a:prstGeom>
        </p:spPr>
      </p:pic>
      <p:pic>
        <p:nvPicPr>
          <p:cNvPr id="2097196" name="Image 1" descr="preencoded.png"/>
          <p:cNvPicPr>
            <a:picLocks noChangeAspect="1"/>
          </p:cNvPicPr>
          <p:nvPr/>
        </p:nvPicPr>
        <p:blipFill>
          <a:blip r:embed="rId1"/>
          <a:stretch>
            <a:fillRect/>
          </a:stretch>
        </p:blipFill>
        <p:spPr>
          <a:xfrm>
            <a:off x="704469" y="3897249"/>
            <a:ext cx="12984480" cy="1417320"/>
          </a:xfrm>
          <a:prstGeom prst="rect">
            <a:avLst/>
          </a:prstGeom>
        </p:spPr>
      </p:pic>
      <p:pic>
        <p:nvPicPr>
          <p:cNvPr id="2097197" name="Image 1" descr="preencoded.png"/>
          <p:cNvPicPr>
            <a:picLocks noChangeAspect="1"/>
          </p:cNvPicPr>
          <p:nvPr/>
        </p:nvPicPr>
        <p:blipFill>
          <a:blip r:embed="rId1"/>
          <a:stretch>
            <a:fillRect/>
          </a:stretch>
        </p:blipFill>
        <p:spPr>
          <a:xfrm>
            <a:off x="704469" y="5756529"/>
            <a:ext cx="12984480" cy="1417320"/>
          </a:xfrm>
          <a:prstGeom prst="rect">
            <a:avLst/>
          </a:prstGeom>
        </p:spPr>
      </p:pic>
      <p:sp>
        <p:nvSpPr>
          <p:cNvPr id="1048700" name="Text Box 4"/>
          <p:cNvSpPr txBox="1"/>
          <p:nvPr/>
        </p:nvSpPr>
        <p:spPr>
          <a:xfrm>
            <a:off x="1022350" y="544195"/>
            <a:ext cx="5280660" cy="853439"/>
          </a:xfrm>
          <a:prstGeom prst="rect">
            <a:avLst/>
          </a:prstGeom>
          <a:noFill/>
        </p:spPr>
        <p:txBody>
          <a:bodyPr wrap="square" rtlCol="0">
            <a:spAutoFit/>
          </a:bodyPr>
          <a:p>
            <a:r>
              <a:rPr lang="en-US" sz="4600" b="1" dirty="0">
                <a:solidFill>
                  <a:srgbClr val="FFFFFF"/>
                </a:solidFill>
                <a:latin typeface="Times New Roman" panose="02020603050405020304" charset="0"/>
                <a:ea typeface="思源宋体-思源宋体-Regular" pitchFamily="34" charset="-122"/>
                <a:cs typeface="Times New Roman" panose="02020603050405020304" charset="0"/>
                <a:sym typeface="+mn-ea"/>
              </a:rPr>
              <a:t>METHODOLOGY</a:t>
            </a:r>
            <a:endParaRPr lang="en-US" sz="4600"/>
          </a:p>
        </p:txBody>
      </p:sp>
      <p:sp>
        <p:nvSpPr>
          <p:cNvPr id="1048701" name="Text Box 5"/>
          <p:cNvSpPr txBox="1"/>
          <p:nvPr/>
        </p:nvSpPr>
        <p:spPr>
          <a:xfrm>
            <a:off x="1472565" y="1911350"/>
            <a:ext cx="12211685" cy="1095375"/>
          </a:xfrm>
          <a:prstGeom prst="rect">
            <a:avLst/>
          </a:prstGeom>
          <a:noFill/>
        </p:spPr>
        <p:txBody>
          <a:bodyPr wrap="square" rtlCol="0">
            <a:noAutofit/>
          </a:bodyPr>
          <a:p>
            <a:pPr marL="0" indent="0" algn="just">
              <a:lnSpc>
                <a:spcPct val="70000"/>
              </a:lnSpc>
              <a:buNone/>
            </a:pPr>
            <a:r>
              <a:rPr lang="en-US" altLang="en-US" b="1">
                <a:latin typeface="Times New Roman" panose="02020603050405020304" charset="0"/>
                <a:cs typeface="Times New Roman" panose="02020603050405020304" charset="0"/>
                <a:sym typeface="+mn-ea"/>
              </a:rPr>
              <a:t>                                                                                </a:t>
            </a:r>
            <a:r>
              <a:rPr lang="en-US" altLang="en-US" sz="2600" b="1">
                <a:latin typeface="Times New Roman" panose="02020603050405020304" charset="0"/>
                <a:cs typeface="Times New Roman" panose="02020603050405020304" charset="0"/>
                <a:sym typeface="+mn-ea"/>
              </a:rPr>
              <a:t>   </a:t>
            </a:r>
            <a:r>
              <a:rPr lang="en-US" altLang="en-US" sz="2600" b="1">
                <a:solidFill>
                  <a:schemeClr val="bg1"/>
                </a:solidFill>
                <a:latin typeface="Times New Roman" panose="02020603050405020304" charset="0"/>
                <a:cs typeface="Times New Roman" panose="02020603050405020304" charset="0"/>
                <a:sym typeface="+mn-ea"/>
              </a:rPr>
              <a:t> Dashboard Design</a:t>
            </a:r>
            <a:endParaRPr lang="en-US" altLang="en-US" sz="2600" b="1">
              <a:solidFill>
                <a:schemeClr val="bg1"/>
              </a:solidFill>
              <a:latin typeface="Times New Roman" panose="02020603050405020304" charset="0"/>
              <a:cs typeface="Times New Roman" panose="02020603050405020304" charset="0"/>
              <a:sym typeface="+mn-ea"/>
            </a:endParaRPr>
          </a:p>
          <a:p>
            <a:pPr marL="0" indent="0" algn="just">
              <a:lnSpc>
                <a:spcPct val="70000"/>
              </a:lnSpc>
              <a:buNone/>
            </a:pPr>
            <a:endParaRPr lang="en-US" altLang="en-US" sz="2800" b="1">
              <a:solidFill>
                <a:schemeClr val="bg1"/>
              </a:solidFill>
              <a:latin typeface="Times New Roman" panose="02020603050405020304" charset="0"/>
              <a:cs typeface="Times New Roman" panose="02020603050405020304" charset="0"/>
            </a:endParaRPr>
          </a:p>
          <a:p>
            <a:pPr algn="ctr">
              <a:lnSpc>
                <a:spcPct val="70000"/>
              </a:lnSpc>
            </a:pPr>
            <a:r>
              <a:rPr lang="en-US" altLang="en-US">
                <a:solidFill>
                  <a:schemeClr val="bg1"/>
                </a:solidFill>
                <a:latin typeface="Times New Roman" panose="02020603050405020304" charset="0"/>
                <a:cs typeface="Times New Roman" panose="02020603050405020304" charset="0"/>
                <a:sym typeface="+mn-ea"/>
              </a:rPr>
              <a:t>                                  </a:t>
            </a:r>
            <a:r>
              <a:rPr lang="en-US" altLang="en-US" sz="2200">
                <a:solidFill>
                  <a:schemeClr val="bg1"/>
                </a:solidFill>
                <a:latin typeface="Times New Roman" panose="02020603050405020304" charset="0"/>
                <a:cs typeface="Times New Roman" panose="02020603050405020304" charset="0"/>
                <a:sym typeface="+mn-ea"/>
              </a:rPr>
              <a:t>   </a:t>
            </a:r>
            <a:r>
              <a:rPr lang="en-US" altLang="en-US" sz="2400">
                <a:solidFill>
                  <a:schemeClr val="bg1"/>
                </a:solidFill>
                <a:latin typeface="Times New Roman" panose="02020603050405020304" charset="0"/>
                <a:cs typeface="Times New Roman" panose="02020603050405020304" charset="0"/>
                <a:sym typeface="+mn-ea"/>
              </a:rPr>
              <a:t>Create a user-friendly dashboard using IBM cognos  include visuals like bar graphs, pie charts, and heatmaps.</a:t>
            </a:r>
            <a:endParaRPr lang="en-US" altLang="en-US" sz="2400">
              <a:solidFill>
                <a:schemeClr val="bg1"/>
              </a:solidFill>
              <a:latin typeface="Times New Roman" panose="02020603050405020304" charset="0"/>
              <a:cs typeface="Times New Roman" panose="02020603050405020304" charset="0"/>
              <a:sym typeface="+mn-ea"/>
            </a:endParaRPr>
          </a:p>
        </p:txBody>
      </p:sp>
      <p:sp>
        <p:nvSpPr>
          <p:cNvPr id="1048702" name="Text Box 6"/>
          <p:cNvSpPr txBox="1"/>
          <p:nvPr/>
        </p:nvSpPr>
        <p:spPr>
          <a:xfrm>
            <a:off x="704215" y="3896995"/>
            <a:ext cx="12980035" cy="1417320"/>
          </a:xfrm>
          <a:prstGeom prst="rect">
            <a:avLst/>
          </a:prstGeom>
          <a:noFill/>
        </p:spPr>
        <p:txBody>
          <a:bodyPr wrap="square" rtlCol="0">
            <a:noAutofit/>
          </a:bodyPr>
          <a:p>
            <a:pPr marL="0" indent="0" algn="just">
              <a:buNone/>
            </a:pPr>
            <a:r>
              <a:rPr lang="en-US" altLang="en-US" sz="2600" b="1">
                <a:solidFill>
                  <a:schemeClr val="bg1"/>
                </a:solidFill>
                <a:latin typeface="Times New Roman" panose="02020603050405020304" charset="0"/>
                <a:cs typeface="Times New Roman" panose="02020603050405020304" charset="0"/>
                <a:sym typeface="+mn-ea"/>
              </a:rPr>
              <a:t>                                                                     Insight Generation</a:t>
            </a:r>
            <a:endParaRPr lang="en-US" altLang="en-US" sz="2600" b="1">
              <a:solidFill>
                <a:schemeClr val="bg1"/>
              </a:solidFill>
              <a:latin typeface="Times New Roman" panose="02020603050405020304" charset="0"/>
              <a:cs typeface="Times New Roman" panose="02020603050405020304" charset="0"/>
            </a:endParaRPr>
          </a:p>
          <a:p>
            <a:pPr algn="just"/>
            <a:r>
              <a:rPr lang="en-US" altLang="en-US" sz="2400">
                <a:solidFill>
                  <a:schemeClr val="bg1"/>
                </a:solidFill>
                <a:latin typeface="Times New Roman" panose="02020603050405020304" charset="0"/>
                <a:cs typeface="Times New Roman" panose="02020603050405020304" charset="0"/>
                <a:sym typeface="+mn-ea"/>
              </a:rPr>
              <a:t>                                         Extract meaningful patterns from the dashboard.</a:t>
            </a:r>
            <a:endParaRPr lang="en-US" altLang="en-US" sz="2400">
              <a:solidFill>
                <a:schemeClr val="bg1"/>
              </a:solidFill>
              <a:latin typeface="Times New Roman" panose="02020603050405020304" charset="0"/>
              <a:cs typeface="Times New Roman" panose="02020603050405020304" charset="0"/>
            </a:endParaRPr>
          </a:p>
          <a:p>
            <a:pPr algn="just"/>
            <a:r>
              <a:rPr lang="en-US" altLang="en-US" sz="2400">
                <a:solidFill>
                  <a:schemeClr val="bg1"/>
                </a:solidFill>
                <a:latin typeface="Times New Roman" panose="02020603050405020304" charset="0"/>
                <a:cs typeface="Times New Roman" panose="02020603050405020304" charset="0"/>
                <a:sym typeface="+mn-ea"/>
              </a:rPr>
              <a:t>                                        Suggest strategies based on the insights (e.g., increase staff at peak hours).</a:t>
            </a:r>
            <a:endParaRPr lang="en-US" altLang="en-US" sz="2400">
              <a:solidFill>
                <a:schemeClr val="bg1"/>
              </a:solidFill>
              <a:latin typeface="Times New Roman" panose="02020603050405020304" charset="0"/>
              <a:cs typeface="Times New Roman" panose="02020603050405020304" charset="0"/>
              <a:sym typeface="+mn-ea"/>
            </a:endParaRPr>
          </a:p>
        </p:txBody>
      </p:sp>
      <p:sp>
        <p:nvSpPr>
          <p:cNvPr id="1048703" name="Text Box 7"/>
          <p:cNvSpPr txBox="1"/>
          <p:nvPr/>
        </p:nvSpPr>
        <p:spPr>
          <a:xfrm>
            <a:off x="717550" y="5756910"/>
            <a:ext cx="13098780" cy="1376680"/>
          </a:xfrm>
          <a:prstGeom prst="rect">
            <a:avLst/>
          </a:prstGeom>
          <a:noFill/>
        </p:spPr>
        <p:txBody>
          <a:bodyPr wrap="square" rtlCol="0">
            <a:noAutofit/>
          </a:bodyPr>
          <a:p>
            <a:pPr marL="0" indent="0" algn="just">
              <a:buNone/>
            </a:pPr>
            <a:r>
              <a:rPr lang="en-US" altLang="en-US" sz="2600" b="1">
                <a:solidFill>
                  <a:schemeClr val="bg1"/>
                </a:solidFill>
                <a:latin typeface="Times New Roman" panose="02020603050405020304" charset="0"/>
                <a:cs typeface="Times New Roman" panose="02020603050405020304" charset="0"/>
                <a:sym typeface="+mn-ea"/>
              </a:rPr>
              <a:t>                                                                      FINAL OUTPUT</a:t>
            </a:r>
            <a:endParaRPr lang="en-US" altLang="en-US" sz="2600" b="1">
              <a:solidFill>
                <a:schemeClr val="bg1"/>
              </a:solidFill>
              <a:latin typeface="Times New Roman" panose="02020603050405020304" charset="0"/>
              <a:cs typeface="Times New Roman" panose="02020603050405020304" charset="0"/>
              <a:sym typeface="+mn-ea"/>
            </a:endParaRPr>
          </a:p>
          <a:p>
            <a:pPr algn="just"/>
            <a:r>
              <a:rPr lang="en-US" altLang="en-US" sz="2400">
                <a:solidFill>
                  <a:schemeClr val="bg1"/>
                </a:solidFill>
                <a:latin typeface="Times New Roman" panose="02020603050405020304" charset="0"/>
                <a:cs typeface="Times New Roman" panose="02020603050405020304" charset="0"/>
                <a:sym typeface="+mn-ea"/>
              </a:rPr>
              <a:t>                                           Summarize findings.</a:t>
            </a:r>
            <a:endParaRPr lang="en-US" altLang="en-US" sz="2400">
              <a:solidFill>
                <a:schemeClr val="bg1"/>
              </a:solidFill>
              <a:latin typeface="Times New Roman" panose="02020603050405020304" charset="0"/>
              <a:cs typeface="Times New Roman" panose="02020603050405020304" charset="0"/>
            </a:endParaRPr>
          </a:p>
          <a:p>
            <a:pPr algn="just"/>
            <a:r>
              <a:rPr lang="en-US" altLang="en-US" sz="2400">
                <a:solidFill>
                  <a:schemeClr val="bg1"/>
                </a:solidFill>
                <a:latin typeface="Times New Roman" panose="02020603050405020304" charset="0"/>
                <a:cs typeface="Times New Roman" panose="02020603050405020304" charset="0"/>
                <a:sym typeface="+mn-ea"/>
              </a:rPr>
              <a:t>                                         Give practical suggestions to improve customer experience and sales.</a:t>
            </a:r>
            <a:endParaRPr lang="en-US" altLang="en-US" sz="2400">
              <a:solidFill>
                <a:schemeClr val="bg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pic>
        <p:nvPicPr>
          <p:cNvPr id="2097198" name="Image 0" descr="preencoded.png"/>
          <p:cNvPicPr>
            <a:picLocks noChangeAspect="1"/>
          </p:cNvPicPr>
          <p:nvPr/>
        </p:nvPicPr>
        <p:blipFill>
          <a:blip r:embed="rId1"/>
          <a:stretch>
            <a:fillRect/>
          </a:stretch>
        </p:blipFill>
        <p:spPr>
          <a:xfrm>
            <a:off x="0" y="0"/>
            <a:ext cx="14630400" cy="8348472"/>
          </a:xfrm>
          <a:prstGeom prst="rect">
            <a:avLst/>
          </a:prstGeom>
        </p:spPr>
      </p:pic>
      <p:pic>
        <p:nvPicPr>
          <p:cNvPr id="2097199" name="Image 1" descr="preencoded.png"/>
          <p:cNvPicPr>
            <a:picLocks noChangeAspect="1"/>
          </p:cNvPicPr>
          <p:nvPr/>
        </p:nvPicPr>
        <p:blipFill>
          <a:blip r:embed="rId2"/>
          <a:stretch>
            <a:fillRect/>
          </a:stretch>
        </p:blipFill>
        <p:spPr>
          <a:xfrm>
            <a:off x="0" y="0"/>
            <a:ext cx="14630400" cy="8348472"/>
          </a:xfrm>
          <a:prstGeom prst="rect">
            <a:avLst/>
          </a:prstGeom>
        </p:spPr>
      </p:pic>
      <p:pic>
        <p:nvPicPr>
          <p:cNvPr id="2097200" name="Image 2" descr="preencoded.png"/>
          <p:cNvPicPr>
            <a:picLocks noChangeAspect="1"/>
          </p:cNvPicPr>
          <p:nvPr/>
        </p:nvPicPr>
        <p:blipFill>
          <a:blip r:embed="rId3"/>
          <a:stretch>
            <a:fillRect/>
          </a:stretch>
        </p:blipFill>
        <p:spPr>
          <a:xfrm>
            <a:off x="832104" y="7123176"/>
            <a:ext cx="12984480" cy="36576"/>
          </a:xfrm>
          <a:prstGeom prst="rect">
            <a:avLst/>
          </a:prstGeom>
        </p:spPr>
      </p:pic>
      <p:sp>
        <p:nvSpPr>
          <p:cNvPr id="1048704" name="Text 0"/>
          <p:cNvSpPr/>
          <p:nvPr/>
        </p:nvSpPr>
        <p:spPr>
          <a:xfrm>
            <a:off x="832104" y="1911096"/>
            <a:ext cx="12984480" cy="356616"/>
          </a:xfrm>
          <a:prstGeom prst="rect">
            <a:avLst/>
          </a:prstGeom>
          <a:noFill/>
        </p:spPr>
        <p:txBody>
          <a:bodyPr wrap="none" lIns="0" tIns="0" rIns="0" bIns="0" rtlCol="0" anchor="t"/>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1048705" name="Text 1"/>
          <p:cNvSpPr/>
          <p:nvPr/>
        </p:nvSpPr>
        <p:spPr>
          <a:xfrm>
            <a:off x="621284" y="641731"/>
            <a:ext cx="12984480" cy="374904"/>
          </a:xfrm>
          <a:prstGeom prst="rect">
            <a:avLst/>
          </a:prstGeom>
          <a:noFill/>
        </p:spPr>
        <p:txBody>
          <a:bodyPr wrap="none" lIns="0" tIns="0" rIns="0" bIns="0" rtlCol="0" anchor="t"/>
          <a:p>
            <a:pPr marL="0" indent="0" algn="l">
              <a:lnSpc>
                <a:spcPts val="2900"/>
              </a:lnSpc>
              <a:buNone/>
            </a:pPr>
            <a:r>
              <a:rPr lang="en-US" sz="4600" b="1" dirty="0">
                <a:solidFill>
                  <a:srgbClr val="FFFFFF"/>
                </a:solidFill>
                <a:latin typeface="Times New Roman" panose="02020603050405020304" charset="0"/>
                <a:ea typeface="思源宋体-思源宋体-SemiBold" pitchFamily="34" charset="-122"/>
                <a:cs typeface="Times New Roman" panose="02020603050405020304" charset="0"/>
              </a:rPr>
              <a:t>LOGIN PAGE</a:t>
            </a:r>
            <a:r>
              <a:rPr lang="en-US" sz="4600" dirty="0">
                <a:solidFill>
                  <a:srgbClr val="FFFFFF"/>
                </a:solidFill>
                <a:latin typeface="Times New Roman" panose="02020603050405020304" charset="0"/>
                <a:ea typeface="思源宋体-思源宋体-SemiBold" pitchFamily="34" charset="-122"/>
                <a:cs typeface="Times New Roman" panose="02020603050405020304" charset="0"/>
              </a:rPr>
              <a:t> </a:t>
            </a:r>
            <a:endParaRPr lang="en-US" sz="460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48706" name="Text 2"/>
          <p:cNvSpPr/>
          <p:nvPr/>
        </p:nvSpPr>
        <p:spPr>
          <a:xfrm>
            <a:off x="832104" y="7415784"/>
            <a:ext cx="12984480" cy="283464"/>
          </a:xfrm>
          <a:prstGeom prst="rect">
            <a:avLst/>
          </a:prstGeom>
          <a:noFill/>
        </p:spPr>
        <p:txBody>
          <a:bodyPr wrap="none" lIns="0" tIns="0" rIns="0" bIns="0" rtlCol="0" anchor="t"/>
          <a:p>
            <a:pPr marL="0" indent="0" algn="l">
              <a:lnSpc>
                <a:spcPts val="2220"/>
              </a:lnSpc>
              <a:buNone/>
            </a:pPr>
            <a:r>
              <a:rPr lang="en-US" sz="148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480" dirty="0">
              <a:solidFill>
                <a:srgbClr val="FFFFFF"/>
              </a:solidFill>
              <a:latin typeface="Times New Roman" panose="02020603050405020304" charset="0"/>
              <a:ea typeface="思源宋体-思源宋体-Regular" pitchFamily="34" charset="-122"/>
              <a:cs typeface="Times New Roman" panose="02020603050405020304" charset="0"/>
            </a:endParaRPr>
          </a:p>
        </p:txBody>
      </p:sp>
      <p:pic>
        <p:nvPicPr>
          <p:cNvPr id="2097217" name="Picture 8"/>
          <p:cNvPicPr/>
          <p:nvPr/>
        </p:nvPicPr>
        <p:blipFill>
          <a:blip r:embed="rId4"/>
          <a:stretch>
            <a:fillRect/>
          </a:stretch>
        </p:blipFill>
        <p:spPr>
          <a:xfrm>
            <a:off x="605706" y="1368425"/>
            <a:ext cx="13471729" cy="64135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pic>
        <p:nvPicPr>
          <p:cNvPr id="2097202" name="Image 0" descr="preencoded.png"/>
          <p:cNvPicPr>
            <a:picLocks noChangeAspect="1"/>
          </p:cNvPicPr>
          <p:nvPr/>
        </p:nvPicPr>
        <p:blipFill>
          <a:blip r:embed="rId1"/>
          <a:stretch>
            <a:fillRect/>
          </a:stretch>
        </p:blipFill>
        <p:spPr>
          <a:xfrm>
            <a:off x="0" y="0"/>
            <a:ext cx="14630400" cy="8403336"/>
          </a:xfrm>
          <a:prstGeom prst="rect">
            <a:avLst/>
          </a:prstGeom>
        </p:spPr>
      </p:pic>
      <p:pic>
        <p:nvPicPr>
          <p:cNvPr id="2097203" name="Image 1" descr="preencoded.png"/>
          <p:cNvPicPr>
            <a:picLocks noChangeAspect="1"/>
          </p:cNvPicPr>
          <p:nvPr/>
        </p:nvPicPr>
        <p:blipFill>
          <a:blip r:embed="rId2"/>
          <a:stretch>
            <a:fillRect/>
          </a:stretch>
        </p:blipFill>
        <p:spPr>
          <a:xfrm>
            <a:off x="0" y="0"/>
            <a:ext cx="14630400" cy="8403336"/>
          </a:xfrm>
          <a:prstGeom prst="rect">
            <a:avLst/>
          </a:prstGeom>
        </p:spPr>
      </p:pic>
      <p:sp>
        <p:nvSpPr>
          <p:cNvPr id="1048710" name="Text 0"/>
          <p:cNvSpPr/>
          <p:nvPr/>
        </p:nvSpPr>
        <p:spPr>
          <a:xfrm>
            <a:off x="832104" y="2523744"/>
            <a:ext cx="12984480" cy="283464"/>
          </a:xfrm>
          <a:prstGeom prst="rect">
            <a:avLst/>
          </a:prstGeom>
          <a:noFill/>
        </p:spPr>
        <p:txBody>
          <a:bodyPr wrap="none" lIns="0" tIns="0" rIns="0" bIns="0" rtlCol="0" anchor="t"/>
          <a:p>
            <a:pPr marL="0" indent="0" algn="l">
              <a:lnSpc>
                <a:spcPts val="2220"/>
              </a:lnSpc>
              <a:buNone/>
            </a:pPr>
            <a:endParaRPr lang="en-US" sz="1480" dirty="0"/>
          </a:p>
        </p:txBody>
      </p:sp>
      <p:sp>
        <p:nvSpPr>
          <p:cNvPr id="1048711" name="Text 1"/>
          <p:cNvSpPr/>
          <p:nvPr/>
        </p:nvSpPr>
        <p:spPr>
          <a:xfrm>
            <a:off x="832104" y="7470648"/>
            <a:ext cx="12984480" cy="283464"/>
          </a:xfrm>
          <a:prstGeom prst="rect">
            <a:avLst/>
          </a:prstGeom>
          <a:noFill/>
        </p:spPr>
        <p:txBody>
          <a:bodyPr wrap="none" lIns="0" tIns="0" rIns="0" bIns="0" rtlCol="0" anchor="t"/>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sp>
        <p:nvSpPr>
          <p:cNvPr id="1048712" name="Text 2"/>
          <p:cNvSpPr/>
          <p:nvPr/>
        </p:nvSpPr>
        <p:spPr>
          <a:xfrm>
            <a:off x="832104" y="649224"/>
            <a:ext cx="12984480" cy="356616"/>
          </a:xfrm>
          <a:prstGeom prst="rect">
            <a:avLst/>
          </a:prstGeom>
          <a:noFill/>
        </p:spPr>
        <p:txBody>
          <a:bodyPr wrap="none" lIns="0" tIns="0" rIns="0" bIns="0" rtlCol="0" anchor="t"/>
          <a:p>
            <a:pPr marL="0" indent="0" algn="l">
              <a:lnSpc>
                <a:spcPts val="2780"/>
              </a:lnSpc>
              <a:buNone/>
            </a:pPr>
            <a:endParaRPr lang="en-US" sz="1850" dirty="0"/>
          </a:p>
        </p:txBody>
      </p:sp>
      <p:sp>
        <p:nvSpPr>
          <p:cNvPr id="1048713" name="Text 3"/>
          <p:cNvSpPr/>
          <p:nvPr/>
        </p:nvSpPr>
        <p:spPr>
          <a:xfrm>
            <a:off x="709295" y="754380"/>
            <a:ext cx="3053080" cy="374650"/>
          </a:xfrm>
          <a:prstGeom prst="rect">
            <a:avLst/>
          </a:prstGeom>
          <a:noFill/>
        </p:spPr>
        <p:txBody>
          <a:bodyPr wrap="none" lIns="0" tIns="0" rIns="0" bIns="0" rtlCol="0" anchor="t"/>
          <a:p>
            <a:pPr marL="0" indent="0" algn="l">
              <a:lnSpc>
                <a:spcPts val="2900"/>
              </a:lnSpc>
              <a:buNone/>
            </a:pPr>
            <a:r>
              <a:rPr lang="en-US" sz="4400" b="1" dirty="0">
                <a:solidFill>
                  <a:srgbClr val="FFFFFF"/>
                </a:solidFill>
                <a:latin typeface="Times New Roman" panose="02020603050405020304" charset="0"/>
                <a:ea typeface="思源宋体-思源宋体-SemiBold" pitchFamily="34" charset="-122"/>
                <a:cs typeface="Times New Roman" panose="02020603050405020304" charset="0"/>
              </a:rPr>
              <a:t>DASHBOARD</a:t>
            </a:r>
            <a:endParaRPr lang="en-US" sz="44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48714" name="Text 4"/>
          <p:cNvSpPr/>
          <p:nvPr/>
        </p:nvSpPr>
        <p:spPr>
          <a:xfrm>
            <a:off x="832104" y="1911096"/>
            <a:ext cx="12984480" cy="356616"/>
          </a:xfrm>
          <a:prstGeom prst="rect">
            <a:avLst/>
          </a:prstGeom>
          <a:noFill/>
        </p:spPr>
        <p:txBody>
          <a:bodyPr wrap="none" lIns="0" tIns="0" rIns="0" bIns="0" rtlCol="0" anchor="t"/>
          <a:p>
            <a:pPr marL="0" indent="0" algn="l">
              <a:lnSpc>
                <a:spcPts val="2780"/>
              </a:lnSpc>
              <a:buNone/>
            </a:pPr>
            <a:endParaRPr lang="en-US" sz="1850" dirty="0"/>
          </a:p>
        </p:txBody>
      </p:sp>
      <p:pic>
        <p:nvPicPr>
          <p:cNvPr id="2097218" name="Picture 9"/>
          <p:cNvPicPr/>
          <p:nvPr/>
        </p:nvPicPr>
        <p:blipFill>
          <a:blip r:embed="rId3"/>
          <a:srcRect t="3974" r="180" b="5333"/>
          <a:stretch>
            <a:fillRect/>
          </a:stretch>
        </p:blipFill>
        <p:spPr>
          <a:xfrm>
            <a:off x="194351" y="1525930"/>
            <a:ext cx="13857492" cy="66129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pic>
        <p:nvPicPr>
          <p:cNvPr id="2097205" name="Image 0" descr="preencoded.png"/>
          <p:cNvPicPr>
            <a:picLocks noChangeAspect="1"/>
          </p:cNvPicPr>
          <p:nvPr/>
        </p:nvPicPr>
        <p:blipFill>
          <a:blip r:embed="rId1"/>
          <a:stretch>
            <a:fillRect/>
          </a:stretch>
        </p:blipFill>
        <p:spPr>
          <a:xfrm>
            <a:off x="0" y="0"/>
            <a:ext cx="14630400" cy="8942832"/>
          </a:xfrm>
          <a:prstGeom prst="rect">
            <a:avLst/>
          </a:prstGeom>
        </p:spPr>
      </p:pic>
      <p:pic>
        <p:nvPicPr>
          <p:cNvPr id="2097206" name="Image 1" descr="preencoded.png"/>
          <p:cNvPicPr>
            <a:picLocks noChangeAspect="1"/>
          </p:cNvPicPr>
          <p:nvPr/>
        </p:nvPicPr>
        <p:blipFill>
          <a:blip r:embed="rId2"/>
          <a:stretch>
            <a:fillRect/>
          </a:stretch>
        </p:blipFill>
        <p:spPr>
          <a:xfrm>
            <a:off x="0" y="0"/>
            <a:ext cx="14630400" cy="8942832"/>
          </a:xfrm>
          <a:prstGeom prst="rect">
            <a:avLst/>
          </a:prstGeom>
        </p:spPr>
      </p:pic>
      <p:pic>
        <p:nvPicPr>
          <p:cNvPr id="2097207" name="Image 2" descr="preencoded.png"/>
          <p:cNvPicPr>
            <a:picLocks noChangeAspect="1"/>
          </p:cNvPicPr>
          <p:nvPr/>
        </p:nvPicPr>
        <p:blipFill>
          <a:blip r:embed="rId3"/>
          <a:stretch>
            <a:fillRect/>
          </a:stretch>
        </p:blipFill>
        <p:spPr>
          <a:xfrm>
            <a:off x="832104" y="7717536"/>
            <a:ext cx="12984480" cy="36576"/>
          </a:xfrm>
          <a:prstGeom prst="rect">
            <a:avLst/>
          </a:prstGeom>
        </p:spPr>
      </p:pic>
      <p:sp>
        <p:nvSpPr>
          <p:cNvPr id="1048718" name="Text 0"/>
          <p:cNvSpPr/>
          <p:nvPr/>
        </p:nvSpPr>
        <p:spPr>
          <a:xfrm>
            <a:off x="937514" y="922401"/>
            <a:ext cx="12984480" cy="374904"/>
          </a:xfrm>
          <a:prstGeom prst="rect">
            <a:avLst/>
          </a:prstGeom>
          <a:noFill/>
        </p:spPr>
        <p:txBody>
          <a:bodyPr wrap="none" lIns="0" tIns="0" rIns="0" bIns="0" rtlCol="0" anchor="t"/>
          <a:p>
            <a:pPr marL="0" indent="0" algn="l">
              <a:lnSpc>
                <a:spcPts val="2900"/>
              </a:lnSpc>
              <a:buNone/>
            </a:pPr>
            <a:r>
              <a:rPr lang="en-US" sz="4600" b="1" dirty="0">
                <a:solidFill>
                  <a:srgbClr val="FFFFFF"/>
                </a:solidFill>
                <a:latin typeface="Times New Roman" panose="02020603050405020304" charset="0"/>
                <a:ea typeface="思源宋体-思源宋体-SemiBold" pitchFamily="34" charset="-122"/>
                <a:cs typeface="Times New Roman" panose="02020603050405020304" charset="0"/>
              </a:rPr>
              <a:t>DASHBOARD</a:t>
            </a:r>
            <a:endParaRPr lang="en-US" sz="46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48719" name="Text 1"/>
          <p:cNvSpPr/>
          <p:nvPr/>
        </p:nvSpPr>
        <p:spPr>
          <a:xfrm>
            <a:off x="832104" y="-82655"/>
            <a:ext cx="12984480" cy="192246"/>
          </a:xfrm>
          <a:prstGeom prst="rect">
            <a:avLst/>
          </a:prstGeom>
          <a:noFill/>
        </p:spPr>
        <p:txBody>
          <a:bodyPr wrap="none" lIns="0" tIns="0" rIns="0" bIns="0" rtlCol="0" anchor="t"/>
          <a:p>
            <a:pPr marL="0" indent="0" algn="l">
              <a:lnSpc>
                <a:spcPts val="2780"/>
              </a:lnSpc>
              <a:buNone/>
            </a:pPr>
            <a:endParaRPr lang="en-US" sz="1850" dirty="0"/>
          </a:p>
        </p:txBody>
      </p:sp>
      <p:sp>
        <p:nvSpPr>
          <p:cNvPr id="1048720" name="Text 2"/>
          <p:cNvSpPr/>
          <p:nvPr/>
        </p:nvSpPr>
        <p:spPr>
          <a:xfrm>
            <a:off x="832104" y="8010144"/>
            <a:ext cx="12984480" cy="283464"/>
          </a:xfrm>
          <a:prstGeom prst="rect">
            <a:avLst/>
          </a:prstGeom>
          <a:noFill/>
        </p:spPr>
        <p:txBody>
          <a:bodyPr wrap="none" lIns="0" tIns="0" rIns="0" bIns="0" rtlCol="0" anchor="t"/>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pic>
        <p:nvPicPr>
          <p:cNvPr id="2097219" name="Picture 4"/>
          <p:cNvPicPr/>
          <p:nvPr/>
        </p:nvPicPr>
        <p:blipFill>
          <a:blip r:embed="rId4"/>
          <a:stretch>
            <a:fillRect/>
          </a:stretch>
        </p:blipFill>
        <p:spPr>
          <a:xfrm rot="12577">
            <a:off x="164815" y="1661995"/>
            <a:ext cx="14146949" cy="645766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pic>
        <p:nvPicPr>
          <p:cNvPr id="2097209" name="Image 0" descr="preencoded.png"/>
          <p:cNvPicPr>
            <a:picLocks noChangeAspect="1"/>
          </p:cNvPicPr>
          <p:nvPr/>
        </p:nvPicPr>
        <p:blipFill>
          <a:blip r:embed="rId1"/>
          <a:stretch>
            <a:fillRect/>
          </a:stretch>
        </p:blipFill>
        <p:spPr>
          <a:xfrm>
            <a:off x="0" y="0"/>
            <a:ext cx="14630400" cy="9025128"/>
          </a:xfrm>
          <a:prstGeom prst="rect">
            <a:avLst/>
          </a:prstGeom>
        </p:spPr>
      </p:pic>
      <p:pic>
        <p:nvPicPr>
          <p:cNvPr id="2097210" name="Image 1" descr="preencoded.png"/>
          <p:cNvPicPr>
            <a:picLocks noChangeAspect="1"/>
          </p:cNvPicPr>
          <p:nvPr/>
        </p:nvPicPr>
        <p:blipFill>
          <a:blip r:embed="rId2"/>
          <a:stretch>
            <a:fillRect/>
          </a:stretch>
        </p:blipFill>
        <p:spPr>
          <a:xfrm>
            <a:off x="153035" y="0"/>
            <a:ext cx="14630400" cy="9025128"/>
          </a:xfrm>
          <a:prstGeom prst="rect">
            <a:avLst/>
          </a:prstGeom>
        </p:spPr>
      </p:pic>
      <p:pic>
        <p:nvPicPr>
          <p:cNvPr id="2097211" name="Image 2" descr="preencoded.png"/>
          <p:cNvPicPr>
            <a:picLocks noChangeAspect="1"/>
          </p:cNvPicPr>
          <p:nvPr/>
        </p:nvPicPr>
        <p:blipFill>
          <a:blip r:embed="rId3"/>
          <a:stretch>
            <a:fillRect/>
          </a:stretch>
        </p:blipFill>
        <p:spPr>
          <a:xfrm>
            <a:off x="832104" y="8028432"/>
            <a:ext cx="12984480" cy="36576"/>
          </a:xfrm>
          <a:prstGeom prst="rect">
            <a:avLst/>
          </a:prstGeom>
        </p:spPr>
      </p:pic>
      <p:pic>
        <p:nvPicPr>
          <p:cNvPr id="2097212" name="Image 3" descr="preencoded.png"/>
          <p:cNvPicPr>
            <a:picLocks noChangeAspect="1"/>
          </p:cNvPicPr>
          <p:nvPr/>
        </p:nvPicPr>
        <p:blipFill>
          <a:blip r:embed="rId4"/>
          <a:stretch>
            <a:fillRect/>
          </a:stretch>
        </p:blipFill>
        <p:spPr>
          <a:xfrm>
            <a:off x="9756521" y="2807081"/>
            <a:ext cx="475488" cy="475488"/>
          </a:xfrm>
          <a:prstGeom prst="rect">
            <a:avLst/>
          </a:prstGeom>
        </p:spPr>
      </p:pic>
      <p:pic>
        <p:nvPicPr>
          <p:cNvPr id="2097213" name="Image 4" descr="preencoded.png"/>
          <p:cNvPicPr>
            <a:picLocks noChangeAspect="1"/>
          </p:cNvPicPr>
          <p:nvPr/>
        </p:nvPicPr>
        <p:blipFill>
          <a:blip r:embed="rId4"/>
          <a:stretch>
            <a:fillRect/>
          </a:stretch>
        </p:blipFill>
        <p:spPr>
          <a:xfrm>
            <a:off x="5175504" y="2779776"/>
            <a:ext cx="475488" cy="475488"/>
          </a:xfrm>
          <a:prstGeom prst="rect">
            <a:avLst/>
          </a:prstGeom>
        </p:spPr>
      </p:pic>
      <p:pic>
        <p:nvPicPr>
          <p:cNvPr id="2097214" name="Image 5" descr="preencoded.png"/>
          <p:cNvPicPr>
            <a:picLocks noChangeAspect="1"/>
          </p:cNvPicPr>
          <p:nvPr/>
        </p:nvPicPr>
        <p:blipFill>
          <a:blip r:embed="rId4"/>
          <a:stretch>
            <a:fillRect/>
          </a:stretch>
        </p:blipFill>
        <p:spPr>
          <a:xfrm>
            <a:off x="841248" y="2687701"/>
            <a:ext cx="475488" cy="475488"/>
          </a:xfrm>
          <a:prstGeom prst="rect">
            <a:avLst/>
          </a:prstGeom>
        </p:spPr>
      </p:pic>
      <p:sp>
        <p:nvSpPr>
          <p:cNvPr id="1048724" name="Text 0"/>
          <p:cNvSpPr/>
          <p:nvPr/>
        </p:nvSpPr>
        <p:spPr>
          <a:xfrm>
            <a:off x="9912604" y="2953512"/>
            <a:ext cx="164592" cy="301752"/>
          </a:xfrm>
          <a:prstGeom prst="rect">
            <a:avLst/>
          </a:prstGeom>
          <a:noFill/>
        </p:spPr>
        <p:txBody>
          <a:bodyPr wrap="none" lIns="0" tIns="0" rIns="0" bIns="0" rtlCol="0" anchor="t"/>
          <a:p>
            <a:pPr marL="0" indent="0" algn="ctr">
              <a:lnSpc>
                <a:spcPts val="232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3</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48725" name="Text 1"/>
          <p:cNvSpPr/>
          <p:nvPr/>
        </p:nvSpPr>
        <p:spPr>
          <a:xfrm>
            <a:off x="5330952" y="2862072"/>
            <a:ext cx="164592" cy="301752"/>
          </a:xfrm>
          <a:prstGeom prst="rect">
            <a:avLst/>
          </a:prstGeom>
          <a:noFill/>
        </p:spPr>
        <p:txBody>
          <a:bodyPr wrap="none" lIns="0" tIns="0" rIns="0" bIns="0" rtlCol="0" anchor="t"/>
          <a:p>
            <a:pPr marL="0" indent="0" algn="ctr">
              <a:lnSpc>
                <a:spcPts val="232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2</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48726" name="Text 2"/>
          <p:cNvSpPr/>
          <p:nvPr/>
        </p:nvSpPr>
        <p:spPr>
          <a:xfrm>
            <a:off x="996696" y="2862072"/>
            <a:ext cx="164592" cy="301752"/>
          </a:xfrm>
          <a:prstGeom prst="rect">
            <a:avLst/>
          </a:prstGeom>
          <a:noFill/>
        </p:spPr>
        <p:txBody>
          <a:bodyPr wrap="none" lIns="0" tIns="0" rIns="0" bIns="0" rtlCol="0" anchor="t"/>
          <a:p>
            <a:pPr marL="0" indent="0" algn="ctr">
              <a:lnSpc>
                <a:spcPts val="232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1</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48727" name="Text 3"/>
          <p:cNvSpPr/>
          <p:nvPr/>
        </p:nvSpPr>
        <p:spPr>
          <a:xfrm>
            <a:off x="1609344" y="5852160"/>
            <a:ext cx="3538728" cy="1417320"/>
          </a:xfrm>
          <a:prstGeom prst="rect">
            <a:avLst/>
          </a:prstGeom>
          <a:noFill/>
        </p:spPr>
        <p:txBody>
          <a:bodyPr wrap="square" lIns="0" tIns="0" rIns="0" bIns="0" rtlCol="0" anchor="t"/>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Insight: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Home category has the highest sales, followed by Groceries, Electronics, Clothing, and Beauty</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728" name="Text 4"/>
          <p:cNvSpPr/>
          <p:nvPr/>
        </p:nvSpPr>
        <p:spPr>
          <a:xfrm>
            <a:off x="10268712" y="4050792"/>
            <a:ext cx="3538728" cy="356616"/>
          </a:xfrm>
          <a:prstGeom prst="rect">
            <a:avLst/>
          </a:prstGeom>
          <a:noFill/>
        </p:spPr>
        <p:txBody>
          <a:bodyPr wrap="none" lIns="0" tIns="0" rIns="0" bIns="0" rtlCol="0" anchor="t"/>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Type: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Heatmap</a:t>
            </a:r>
            <a:endParaRPr lang="en-US" sz="2400" dirty="0">
              <a:latin typeface="Times New Roman" panose="02020603050405020304" charset="0"/>
              <a:cs typeface="Times New Roman" panose="02020603050405020304" charset="0"/>
            </a:endParaRPr>
          </a:p>
          <a:p>
            <a:pPr marL="0" indent="0" algn="l">
              <a:lnSpc>
                <a:spcPts val="2780"/>
              </a:lnSpc>
              <a:buNone/>
            </a:pPr>
            <a:endParaRPr lang="en-US" sz="2400" dirty="0">
              <a:latin typeface="Times New Roman" panose="02020603050405020304" charset="0"/>
              <a:cs typeface="Times New Roman" panose="02020603050405020304" charset="0"/>
            </a:endParaRPr>
          </a:p>
        </p:txBody>
      </p:sp>
      <p:sp>
        <p:nvSpPr>
          <p:cNvPr id="1048729" name="Text 5"/>
          <p:cNvSpPr/>
          <p:nvPr/>
        </p:nvSpPr>
        <p:spPr>
          <a:xfrm>
            <a:off x="10268712" y="6108192"/>
            <a:ext cx="3538728" cy="1417320"/>
          </a:xfrm>
          <a:prstGeom prst="rect">
            <a:avLst/>
          </a:prstGeom>
          <a:noFill/>
        </p:spPr>
        <p:txBody>
          <a:bodyPr wrap="square" lIns="0" tIns="0" rIns="0" bIns="0" rtlCol="0" anchor="t"/>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Insight:</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Some weather conditions (like Sunny ) lead to higher purchase amounts in certain regions.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048730" name="Text 6"/>
          <p:cNvSpPr/>
          <p:nvPr/>
        </p:nvSpPr>
        <p:spPr>
          <a:xfrm>
            <a:off x="5938520" y="4413250"/>
            <a:ext cx="3538855" cy="1478280"/>
          </a:xfrm>
          <a:prstGeom prst="rect">
            <a:avLst/>
          </a:prstGeom>
          <a:noFill/>
        </p:spPr>
        <p:txBody>
          <a:bodyPr wrap="square" lIns="0" tIns="0" rIns="0" bIns="0" rtlCol="0" anchor="t"/>
          <a:p>
            <a:pPr marL="0" indent="0" algn="l">
              <a:lnSpc>
                <a:spcPts val="2780"/>
              </a:lnSpc>
              <a:buNone/>
            </a:pPr>
            <a:endParaRPr lang="en-US" sz="2400" dirty="0">
              <a:latin typeface="Times New Roman" panose="02020603050405020304" charset="0"/>
              <a:cs typeface="Times New Roman" panose="02020603050405020304" charset="0"/>
            </a:endParaRPr>
          </a:p>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Purpose: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Displays how sales have fluctuated over time, based on daily total amount.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731" name="Text 7"/>
          <p:cNvSpPr/>
          <p:nvPr/>
        </p:nvSpPr>
        <p:spPr>
          <a:xfrm>
            <a:off x="1609344" y="2807208"/>
            <a:ext cx="3538728" cy="713232"/>
          </a:xfrm>
          <a:prstGeom prst="rect">
            <a:avLst/>
          </a:prstGeom>
          <a:noFill/>
        </p:spPr>
        <p:txBody>
          <a:bodyPr wrap="square" lIns="0" tIns="0" rIns="0" bIns="0" rtlCol="0" anchor="t"/>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 Total Sales by Category (Top-Left Chart)</a:t>
            </a:r>
            <a:endParaRPr lang="en-US" sz="24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732" name="Text 8"/>
          <p:cNvSpPr/>
          <p:nvPr/>
        </p:nvSpPr>
        <p:spPr>
          <a:xfrm>
            <a:off x="10268712" y="4553712"/>
            <a:ext cx="3538728" cy="1417320"/>
          </a:xfrm>
          <a:prstGeom prst="rect">
            <a:avLst/>
          </a:prstGeom>
          <a:noFill/>
        </p:spPr>
        <p:txBody>
          <a:bodyPr wrap="square" lIns="0" tIns="0" rIns="0" bIns="0" rtlCol="0" anchor="t"/>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Purpose:</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Shows how different weather conditions affect purchasing behavior across customer regions.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048733" name="Text 9"/>
          <p:cNvSpPr/>
          <p:nvPr/>
        </p:nvSpPr>
        <p:spPr>
          <a:xfrm>
            <a:off x="1609344" y="4151376"/>
            <a:ext cx="3538728" cy="356616"/>
          </a:xfrm>
          <a:prstGeom prst="rect">
            <a:avLst/>
          </a:prstGeom>
          <a:noFill/>
        </p:spPr>
        <p:txBody>
          <a:bodyPr wrap="none" lIns="0" tIns="0" rIns="0" bIns="0" rtlCol="0" anchor="t"/>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Type:</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Vertical Bar Chart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734" name="Text 10"/>
          <p:cNvSpPr/>
          <p:nvPr/>
        </p:nvSpPr>
        <p:spPr>
          <a:xfrm>
            <a:off x="832104" y="1271016"/>
            <a:ext cx="12984480" cy="374904"/>
          </a:xfrm>
          <a:prstGeom prst="rect">
            <a:avLst/>
          </a:prstGeom>
          <a:noFill/>
        </p:spPr>
        <p:txBody>
          <a:bodyPr wrap="none" lIns="0" tIns="0" rIns="0" bIns="0" rtlCol="0" anchor="t"/>
          <a:p>
            <a:pPr marL="0" indent="0" algn="l">
              <a:lnSpc>
                <a:spcPts val="2900"/>
              </a:lnSpc>
              <a:buNone/>
            </a:pPr>
            <a:r>
              <a:rPr lang="en-US" sz="4600" b="1" dirty="0">
                <a:solidFill>
                  <a:srgbClr val="FFFFFF"/>
                </a:solidFill>
                <a:latin typeface="Times New Roman" panose="02020603050405020304" charset="0"/>
                <a:ea typeface="思源宋体-思源宋体-SemiBold" pitchFamily="34" charset="-122"/>
                <a:cs typeface="Times New Roman" panose="02020603050405020304" charset="0"/>
              </a:rPr>
              <a:t>DASHBOARD</a:t>
            </a:r>
            <a:endParaRPr lang="en-US" sz="46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48735" name="Text 11"/>
          <p:cNvSpPr/>
          <p:nvPr/>
        </p:nvSpPr>
        <p:spPr>
          <a:xfrm>
            <a:off x="10268712" y="2807208"/>
            <a:ext cx="3538728" cy="1106424"/>
          </a:xfrm>
          <a:prstGeom prst="rect">
            <a:avLst/>
          </a:prstGeom>
          <a:noFill/>
        </p:spPr>
        <p:txBody>
          <a:bodyPr wrap="square" lIns="0" tIns="0" rIns="0" bIns="0" rtlCol="0" anchor="t"/>
          <a:p>
            <a:pPr marL="0" indent="0" algn="just">
              <a:lnSpc>
                <a:spcPts val="2900"/>
              </a:lnSpc>
              <a:buNone/>
            </a:pPr>
            <a:r>
              <a:rPr lang="en-US" sz="2800" b="1" dirty="0">
                <a:solidFill>
                  <a:srgbClr val="FFFFFF"/>
                </a:solidFill>
                <a:latin typeface="Times New Roman" panose="02020603050405020304" charset="0"/>
                <a:ea typeface="思源宋体-思源宋体-SemiBold" pitchFamily="34" charset="-122"/>
                <a:cs typeface="Times New Roman" panose="02020603050405020304" charset="0"/>
              </a:rPr>
              <a:t>Weather Impact on Purchases (Top Middle-Right Chart) </a:t>
            </a:r>
            <a:endParaRPr lang="en-US" sz="28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48736" name="Text 12"/>
          <p:cNvSpPr/>
          <p:nvPr/>
        </p:nvSpPr>
        <p:spPr>
          <a:xfrm>
            <a:off x="1609344" y="4645152"/>
            <a:ext cx="3538728" cy="1069848"/>
          </a:xfrm>
          <a:prstGeom prst="rect">
            <a:avLst/>
          </a:prstGeom>
          <a:noFill/>
        </p:spPr>
        <p:txBody>
          <a:bodyPr wrap="square" lIns="0" tIns="0" rIns="0" bIns="0" rtlCol="0" anchor="t"/>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Purpose:</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Shows the total sales amount for each product category.</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737" name="Text 13"/>
          <p:cNvSpPr/>
          <p:nvPr/>
        </p:nvSpPr>
        <p:spPr>
          <a:xfrm>
            <a:off x="5938520" y="5942330"/>
            <a:ext cx="3538855" cy="1844040"/>
          </a:xfrm>
          <a:prstGeom prst="rect">
            <a:avLst/>
          </a:prstGeom>
          <a:noFill/>
        </p:spPr>
        <p:txBody>
          <a:bodyPr wrap="square" lIns="0" tIns="0" rIns="0" bIns="0" rtlCol="0" anchor="t"/>
          <a:p>
            <a:pPr marL="0" indent="0" algn="l">
              <a:lnSpc>
                <a:spcPts val="2780"/>
              </a:lnSpc>
              <a:buNone/>
            </a:pPr>
            <a:endParaRPr lang="en-US" sz="2400" dirty="0">
              <a:latin typeface="Times New Roman" panose="02020603050405020304" charset="0"/>
              <a:cs typeface="Times New Roman" panose="02020603050405020304" charset="0"/>
            </a:endParaRPr>
          </a:p>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Insight:</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Sales appear consistent across dates, with slight fluctuations—indicating regular customer activity.</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738" name="Text 14"/>
          <p:cNvSpPr/>
          <p:nvPr/>
        </p:nvSpPr>
        <p:spPr>
          <a:xfrm>
            <a:off x="5938266" y="4005580"/>
            <a:ext cx="3538728" cy="356616"/>
          </a:xfrm>
          <a:prstGeom prst="rect">
            <a:avLst/>
          </a:prstGeom>
          <a:noFill/>
        </p:spPr>
        <p:txBody>
          <a:bodyPr wrap="none" lIns="0" tIns="0" rIns="0" bIns="0" rtlCol="0" anchor="t"/>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 Type: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Line Chart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739" name="Text 15"/>
          <p:cNvSpPr/>
          <p:nvPr/>
        </p:nvSpPr>
        <p:spPr>
          <a:xfrm>
            <a:off x="5934456" y="3685032"/>
            <a:ext cx="3538728" cy="246888"/>
          </a:xfrm>
          <a:prstGeom prst="rect">
            <a:avLst/>
          </a:prstGeom>
          <a:noFill/>
        </p:spPr>
        <p:txBody>
          <a:bodyPr wrap="none" lIns="0" tIns="0" rIns="0" bIns="0" rtlCol="0" anchor="t"/>
          <a:p>
            <a:pPr marL="0" indent="0" algn="l">
              <a:lnSpc>
                <a:spcPts val="2900"/>
              </a:lnSpc>
              <a:buNone/>
            </a:pPr>
            <a:endParaRPr lang="en-US" sz="2800" dirty="0">
              <a:latin typeface="Times New Roman" panose="02020603050405020304" charset="0"/>
              <a:cs typeface="Times New Roman" panose="02020603050405020304" charset="0"/>
            </a:endParaRPr>
          </a:p>
          <a:p>
            <a:pPr marL="0" indent="0" algn="l">
              <a:lnSpc>
                <a:spcPts val="2900"/>
              </a:lnSpc>
              <a:buNone/>
            </a:pPr>
            <a:endParaRPr lang="en-US" sz="2800" dirty="0">
              <a:latin typeface="Times New Roman" panose="02020603050405020304" charset="0"/>
              <a:cs typeface="Times New Roman" panose="02020603050405020304" charset="0"/>
            </a:endParaRPr>
          </a:p>
        </p:txBody>
      </p:sp>
      <p:sp>
        <p:nvSpPr>
          <p:cNvPr id="1048740" name="Text 16"/>
          <p:cNvSpPr/>
          <p:nvPr/>
        </p:nvSpPr>
        <p:spPr>
          <a:xfrm>
            <a:off x="5934456" y="2807208"/>
            <a:ext cx="3538728" cy="740664"/>
          </a:xfrm>
          <a:prstGeom prst="rect">
            <a:avLst/>
          </a:prstGeom>
          <a:noFill/>
        </p:spPr>
        <p:txBody>
          <a:bodyPr wrap="square" lIns="0" tIns="0" rIns="0" bIns="0" rtlCol="0" anchor="t"/>
          <a:p>
            <a:pPr marL="0" indent="0" algn="just">
              <a:lnSpc>
                <a:spcPts val="2900"/>
              </a:lnSpc>
              <a:buNone/>
            </a:pPr>
            <a:r>
              <a:rPr lang="en-US" sz="2800" b="1" dirty="0">
                <a:solidFill>
                  <a:srgbClr val="FFFFFF"/>
                </a:solidFill>
                <a:latin typeface="Times New Roman" panose="02020603050405020304" charset="0"/>
                <a:ea typeface="思源宋体-思源宋体-SemiBold" pitchFamily="34" charset="-122"/>
                <a:cs typeface="Times New Roman" panose="02020603050405020304" charset="0"/>
              </a:rPr>
              <a:t>Sales Trends Over Time (Top Middle Chart)</a:t>
            </a:r>
            <a:endParaRPr lang="en-US" sz="28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48741" name="Text 17"/>
          <p:cNvSpPr/>
          <p:nvPr/>
        </p:nvSpPr>
        <p:spPr>
          <a:xfrm>
            <a:off x="832104" y="8101584"/>
            <a:ext cx="12984480" cy="283464"/>
          </a:xfrm>
          <a:prstGeom prst="rect">
            <a:avLst/>
          </a:prstGeom>
          <a:noFill/>
        </p:spPr>
        <p:txBody>
          <a:bodyPr wrap="none" lIns="0" tIns="0" rIns="0" bIns="0" rtlCol="0" anchor="t"/>
          <a:p>
            <a:pPr marL="0" indent="0" algn="l">
              <a:lnSpc>
                <a:spcPts val="2220"/>
              </a:lnSpc>
              <a:buNone/>
            </a:pPr>
            <a:r>
              <a:rPr lang="en-US"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742" name="Text 18"/>
          <p:cNvSpPr/>
          <p:nvPr/>
        </p:nvSpPr>
        <p:spPr>
          <a:xfrm>
            <a:off x="1609344" y="3657600"/>
            <a:ext cx="3538728" cy="356616"/>
          </a:xfrm>
          <a:prstGeom prst="rect">
            <a:avLst/>
          </a:prstGeom>
          <a:noFill/>
        </p:spPr>
        <p:txBody>
          <a:bodyPr wrap="none" lIns="0" tIns="0" rIns="0" bIns="0" rtlCol="0" anchor="t"/>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743" name="Text 19"/>
          <p:cNvSpPr/>
          <p:nvPr/>
        </p:nvSpPr>
        <p:spPr>
          <a:xfrm>
            <a:off x="832104" y="649224"/>
            <a:ext cx="12984480" cy="356616"/>
          </a:xfrm>
          <a:prstGeom prst="rect">
            <a:avLst/>
          </a:prstGeom>
          <a:noFill/>
        </p:spPr>
        <p:txBody>
          <a:bodyPr wrap="none" lIns="0" tIns="0" rIns="0" bIns="0" rtlCol="0" anchor="t"/>
          <a:p>
            <a:pPr marL="0" indent="0" algn="l">
              <a:lnSpc>
                <a:spcPts val="2780"/>
              </a:lnSpc>
              <a:buNone/>
            </a:pPr>
            <a:endParaRPr lang="en-US" sz="24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pic>
        <p:nvPicPr>
          <p:cNvPr id="2097155" name="Image 0" descr="preencoded.png"/>
          <p:cNvPicPr>
            <a:picLocks noChangeAspect="1"/>
          </p:cNvPicPr>
          <p:nvPr/>
        </p:nvPicPr>
        <p:blipFill>
          <a:blip r:embed="rId1"/>
          <a:stretch>
            <a:fillRect/>
          </a:stretch>
        </p:blipFill>
        <p:spPr>
          <a:xfrm>
            <a:off x="0" y="0"/>
            <a:ext cx="14630400" cy="9089136"/>
          </a:xfrm>
          <a:prstGeom prst="rect">
            <a:avLst/>
          </a:prstGeom>
        </p:spPr>
      </p:pic>
      <p:pic>
        <p:nvPicPr>
          <p:cNvPr id="2097156" name="Image 1" descr="preencoded.png"/>
          <p:cNvPicPr>
            <a:picLocks noChangeAspect="1"/>
          </p:cNvPicPr>
          <p:nvPr/>
        </p:nvPicPr>
        <p:blipFill>
          <a:blip r:embed="rId2"/>
          <a:stretch>
            <a:fillRect/>
          </a:stretch>
        </p:blipFill>
        <p:spPr>
          <a:xfrm>
            <a:off x="0" y="0"/>
            <a:ext cx="14630400" cy="9089136"/>
          </a:xfrm>
          <a:prstGeom prst="rect">
            <a:avLst/>
          </a:prstGeom>
        </p:spPr>
      </p:pic>
      <p:pic>
        <p:nvPicPr>
          <p:cNvPr id="2097157" name="Image 2" descr="preencoded.png"/>
          <p:cNvPicPr>
            <a:picLocks noChangeAspect="1"/>
          </p:cNvPicPr>
          <p:nvPr/>
        </p:nvPicPr>
        <p:blipFill>
          <a:blip r:embed="rId3"/>
          <a:stretch>
            <a:fillRect/>
          </a:stretch>
        </p:blipFill>
        <p:spPr>
          <a:xfrm>
            <a:off x="832104" y="7863840"/>
            <a:ext cx="12984480" cy="36576"/>
          </a:xfrm>
          <a:prstGeom prst="rect">
            <a:avLst/>
          </a:prstGeom>
        </p:spPr>
      </p:pic>
      <p:sp>
        <p:nvSpPr>
          <p:cNvPr id="1048587" name="Text 0"/>
          <p:cNvSpPr/>
          <p:nvPr/>
        </p:nvSpPr>
        <p:spPr>
          <a:xfrm>
            <a:off x="832104" y="8156448"/>
            <a:ext cx="12984480" cy="283464"/>
          </a:xfrm>
          <a:prstGeom prst="rect">
            <a:avLst/>
          </a:prstGeom>
          <a:noFill/>
        </p:spPr>
        <p:txBody>
          <a:bodyPr wrap="none" lIns="0" tIns="0" rIns="0" bIns="0" rtlCol="0" anchor="t"/>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sp>
        <p:nvSpPr>
          <p:cNvPr id="1048588" name="Text 1"/>
          <p:cNvSpPr/>
          <p:nvPr/>
        </p:nvSpPr>
        <p:spPr>
          <a:xfrm>
            <a:off x="832104" y="6583680"/>
            <a:ext cx="12984480" cy="1024128"/>
          </a:xfrm>
          <a:prstGeom prst="rect">
            <a:avLst/>
          </a:prstGeom>
          <a:noFill/>
        </p:spPr>
        <p:txBody>
          <a:bodyPr wrap="none" lIns="0" tIns="0" rIns="0" bIns="0" rtlCol="0" anchor="t"/>
          <a:p>
            <a:pPr marL="0" indent="0" algn="r">
              <a:lnSpc>
                <a:spcPts val="8010"/>
              </a:lnSpc>
              <a:buNone/>
            </a:pPr>
            <a:r>
              <a:rPr lang="en-US" sz="6410" dirty="0">
                <a:solidFill>
                  <a:srgbClr val="FFFFFF"/>
                </a:solidFill>
                <a:latin typeface="思源宋体-思源宋体-SemiBold" pitchFamily="34" charset="0"/>
                <a:ea typeface="思源宋体-思源宋体-SemiBold" pitchFamily="34" charset="-122"/>
                <a:cs typeface="思源宋体-思源宋体-SemiBold" pitchFamily="34" charset="-120"/>
              </a:rPr>
              <a:t>…</a:t>
            </a:r>
            <a:endParaRPr lang="en-US" sz="6410" dirty="0"/>
          </a:p>
        </p:txBody>
      </p:sp>
      <p:sp>
        <p:nvSpPr>
          <p:cNvPr id="1048589" name="Text 2"/>
          <p:cNvSpPr/>
          <p:nvPr/>
        </p:nvSpPr>
        <p:spPr>
          <a:xfrm>
            <a:off x="831850" y="2034540"/>
            <a:ext cx="12984480" cy="4159885"/>
          </a:xfrm>
          <a:prstGeom prst="rect">
            <a:avLst/>
          </a:prstGeom>
          <a:noFill/>
        </p:spPr>
        <p:txBody>
          <a:bodyPr wrap="square" lIns="0" tIns="0" rIns="0" bIns="0" rtlCol="0" anchor="t"/>
          <a:p>
            <a:pPr marL="0" indent="0" algn="ctr">
              <a:lnSpc>
                <a:spcPts val="17410"/>
              </a:lnSpc>
              <a:buNone/>
            </a:pPr>
            <a:r>
              <a:rPr lang="en-US" sz="8000" b="1" dirty="0">
                <a:solidFill>
                  <a:schemeClr val="bg1"/>
                </a:solidFill>
                <a:latin typeface="Times New Roman" panose="02020603050405020304" charset="0"/>
                <a:cs typeface="Times New Roman" panose="02020603050405020304" charset="0"/>
                <a:sym typeface="+mn-ea"/>
              </a:rPr>
              <a:t>Navigating the Shopper’s Trail</a:t>
            </a:r>
            <a:endParaRPr lang="en-US" sz="8000" b="1" dirty="0">
              <a:solidFill>
                <a:schemeClr val="bg1"/>
              </a:solidFill>
              <a:latin typeface="Times New Roman" panose="02020603050405020304" charset="0"/>
              <a:ea typeface="思源宋体-思源宋体-SemiBold" pitchFamily="34" charset="-122"/>
              <a:cs typeface="Times New Roman" panose="02020603050405020304" charset="0"/>
              <a:sym typeface="+mn-ea"/>
            </a:endParaRPr>
          </a:p>
        </p:txBody>
      </p:sp>
      <p:sp>
        <p:nvSpPr>
          <p:cNvPr id="1048590" name="Text 3"/>
          <p:cNvSpPr/>
          <p:nvPr/>
        </p:nvSpPr>
        <p:spPr>
          <a:xfrm>
            <a:off x="832104" y="5340096"/>
            <a:ext cx="12984480" cy="356616"/>
          </a:xfrm>
          <a:prstGeom prst="rect">
            <a:avLst/>
          </a:prstGeom>
          <a:noFill/>
        </p:spPr>
        <p:txBody>
          <a:bodyPr wrap="none" lIns="0" tIns="0" rIns="0" bIns="0" rtlCol="0" anchor="t"/>
          <a:p>
            <a:pPr marL="0" indent="0" algn="l">
              <a:lnSpc>
                <a:spcPts val="2780"/>
              </a:lnSpc>
              <a:buNone/>
            </a:pPr>
            <a:endParaRPr lang="en-US" sz="1850" dirty="0"/>
          </a:p>
        </p:txBody>
      </p:sp>
      <p:sp>
        <p:nvSpPr>
          <p:cNvPr id="1048591" name="Text 4"/>
          <p:cNvSpPr/>
          <p:nvPr/>
        </p:nvSpPr>
        <p:spPr>
          <a:xfrm>
            <a:off x="832104" y="5961888"/>
            <a:ext cx="12984480" cy="356616"/>
          </a:xfrm>
          <a:prstGeom prst="rect">
            <a:avLst/>
          </a:prstGeom>
          <a:noFill/>
        </p:spPr>
        <p:txBody>
          <a:bodyPr wrap="none" lIns="0" tIns="0" rIns="0" bIns="0" rtlCol="0" anchor="t"/>
          <a:p>
            <a:pPr marL="0" indent="0" algn="l">
              <a:lnSpc>
                <a:spcPts val="2780"/>
              </a:lnSpc>
              <a:buNone/>
            </a:pPr>
            <a:endParaRPr lang="en-US" sz="1850" dirty="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p:sp>
        <p:nvSpPr>
          <p:cNvPr id="1048747" name="Text Box 1"/>
          <p:cNvSpPr txBox="1"/>
          <p:nvPr/>
        </p:nvSpPr>
        <p:spPr>
          <a:xfrm>
            <a:off x="813435" y="797560"/>
            <a:ext cx="4876800" cy="853439"/>
          </a:xfrm>
          <a:prstGeom prst="rect">
            <a:avLst/>
          </a:prstGeom>
          <a:noFill/>
        </p:spPr>
        <p:txBody>
          <a:bodyPr wrap="square" rtlCol="0">
            <a:spAutoFit/>
          </a:bodyPr>
          <a:p>
            <a:r>
              <a:rPr lang="en-US" sz="4600" b="1">
                <a:solidFill>
                  <a:schemeClr val="bg1"/>
                </a:solidFill>
                <a:latin typeface="Times New Roman" panose="02020603050405020304" charset="0"/>
                <a:cs typeface="Times New Roman" panose="02020603050405020304" charset="0"/>
              </a:rPr>
              <a:t>CONCLUSION</a:t>
            </a:r>
            <a:endParaRPr lang="en-US" sz="4600" b="1">
              <a:solidFill>
                <a:schemeClr val="bg1"/>
              </a:solidFill>
              <a:latin typeface="Times New Roman" panose="02020603050405020304" charset="0"/>
              <a:cs typeface="Times New Roman" panose="02020603050405020304" charset="0"/>
            </a:endParaRPr>
          </a:p>
        </p:txBody>
      </p:sp>
      <p:sp>
        <p:nvSpPr>
          <p:cNvPr id="1048748" name="Text Box 2"/>
          <p:cNvSpPr txBox="1"/>
          <p:nvPr/>
        </p:nvSpPr>
        <p:spPr>
          <a:xfrm>
            <a:off x="2075180" y="2414270"/>
            <a:ext cx="10963275" cy="4491989"/>
          </a:xfrm>
          <a:prstGeom prst="rect">
            <a:avLst/>
          </a:prstGeom>
          <a:noFill/>
        </p:spPr>
        <p:txBody>
          <a:bodyPr wrap="square" rtlCol="0">
            <a:spAutoFit/>
          </a:bodyPr>
          <a:p>
            <a:pPr algn="just">
              <a:lnSpc>
                <a:spcPct val="150000"/>
              </a:lnSpc>
            </a:pPr>
            <a:r>
              <a:rPr lang="en-US" altLang="en-US" sz="2500">
                <a:solidFill>
                  <a:schemeClr val="bg1"/>
                </a:solidFill>
                <a:latin typeface="Times New Roman" panose="02020603050405020304" charset="0"/>
                <a:cs typeface="Times New Roman" panose="02020603050405020304" charset="0"/>
                <a:sym typeface="+mn-ea"/>
              </a:rPr>
              <a:t>The "Navigating the Shopper’s Trail" project successfully demonstrates how IBM Cognos Analytics can transform raw retail data into actionable business intelligence. Through real-time dashboards, key performance indicators, and advanced visualizations, retailers gain deeper insights into customer behavior, product performance, and sales trends. These insights enable better inventory management and increased revenue.</a:t>
            </a:r>
            <a:endParaRPr lang="en-US" altLang="en-US" sz="2500">
              <a:solidFill>
                <a:schemeClr val="bg1"/>
              </a:solidFill>
              <a:latin typeface="Times New Roman" panose="02020603050405020304" charset="0"/>
              <a:cs typeface="Times New Roman" panose="02020603050405020304" charset="0"/>
            </a:endParaRPr>
          </a:p>
          <a:p>
            <a:pPr algn="just">
              <a:lnSpc>
                <a:spcPct val="150000"/>
              </a:lnSpc>
            </a:pPr>
            <a:endParaRPr lang="en-US" altLang="en-US" sz="25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pic>
        <p:nvPicPr>
          <p:cNvPr id="2097215"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2097216"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1048749" name="Text 0"/>
          <p:cNvSpPr/>
          <p:nvPr/>
        </p:nvSpPr>
        <p:spPr>
          <a:xfrm>
            <a:off x="832104" y="3611880"/>
            <a:ext cx="12984480" cy="1024128"/>
          </a:xfrm>
          <a:prstGeom prst="rect">
            <a:avLst/>
          </a:prstGeom>
          <a:noFill/>
        </p:spPr>
        <p:txBody>
          <a:bodyPr wrap="none" lIns="0" tIns="0" rIns="0" bIns="0" rtlCol="0" anchor="t"/>
          <a:p>
            <a:pPr marL="0" indent="0" algn="ctr">
              <a:lnSpc>
                <a:spcPts val="8010"/>
              </a:lnSpc>
              <a:buNone/>
            </a:pPr>
            <a:r>
              <a:rPr lang="en-US" sz="6410" dirty="0">
                <a:solidFill>
                  <a:srgbClr val="FFFFFF"/>
                </a:solidFill>
                <a:latin typeface="思源宋体-思源宋体-SemiBold" pitchFamily="34" charset="0"/>
                <a:ea typeface="思源宋体-思源宋体-SemiBold" pitchFamily="34" charset="-122"/>
                <a:cs typeface="思源宋体-思源宋体-SemiBold" pitchFamily="34" charset="-120"/>
              </a:rPr>
              <a:t>Thank You</a:t>
            </a:r>
            <a:endParaRPr lang="en-US" sz="6410"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pic>
        <p:nvPicPr>
          <p:cNvPr id="2097158"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2097159"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1048595" name="Text 0"/>
          <p:cNvSpPr/>
          <p:nvPr/>
        </p:nvSpPr>
        <p:spPr>
          <a:xfrm>
            <a:off x="1121410" y="2996565"/>
            <a:ext cx="10901045" cy="2849245"/>
          </a:xfrm>
          <a:prstGeom prst="rect">
            <a:avLst/>
          </a:prstGeom>
          <a:noFill/>
        </p:spPr>
        <p:txBody>
          <a:bodyPr wrap="square" lIns="0" tIns="0" rIns="0" bIns="0" rtlCol="0" anchor="t"/>
          <a:p>
            <a:pPr marL="342900" indent="-342900" algn="just">
              <a:lnSpc>
                <a:spcPct val="150000"/>
              </a:lnSpc>
              <a:buSzPct val="100000"/>
              <a:buChar char="•"/>
            </a:pPr>
            <a:r>
              <a:rPr lang="en-US" sz="3200" dirty="0">
                <a:solidFill>
                  <a:srgbClr val="FFFFFF"/>
                </a:solidFill>
                <a:latin typeface="Times New Roman" panose="02020603050405020304" charset="0"/>
                <a:ea typeface="思源宋体-思源宋体-Regular" pitchFamily="34" charset="-122"/>
                <a:cs typeface="Times New Roman" panose="02020603050405020304" charset="0"/>
              </a:rPr>
              <a:t> Retailers often find it hard to understand customer behavior and make quick decisions because their data is scattered and not updated. They need a better way to track shopping trends and improve the customer experience.</a:t>
            </a:r>
            <a:endParaRPr lang="en-US" sz="3200" dirty="0">
              <a:latin typeface="Times New Roman" panose="02020603050405020304" charset="0"/>
              <a:cs typeface="Times New Roman" panose="02020603050405020304" charset="0"/>
            </a:endParaRPr>
          </a:p>
          <a:p>
            <a:pPr marL="342900" indent="-342900" algn="just">
              <a:lnSpc>
                <a:spcPts val="3480"/>
              </a:lnSpc>
              <a:buSzPct val="100000"/>
              <a:buChar char="•"/>
            </a:pPr>
            <a:endParaRPr lang="en-US" sz="3200" dirty="0">
              <a:latin typeface="Times New Roman" panose="02020603050405020304" charset="0"/>
              <a:cs typeface="Times New Roman" panose="02020603050405020304" charset="0"/>
            </a:endParaRPr>
          </a:p>
          <a:p>
            <a:pPr marL="342900" indent="-342900" algn="just">
              <a:lnSpc>
                <a:spcPts val="3480"/>
              </a:lnSpc>
              <a:buSzPct val="100000"/>
              <a:buChar char="•"/>
            </a:pPr>
            <a:endParaRPr lang="en-US" sz="3200" dirty="0">
              <a:latin typeface="Times New Roman" panose="02020603050405020304" charset="0"/>
              <a:cs typeface="Times New Roman" panose="02020603050405020304" charset="0"/>
            </a:endParaRPr>
          </a:p>
        </p:txBody>
      </p:sp>
      <p:sp>
        <p:nvSpPr>
          <p:cNvPr id="1048596" name="Text 1"/>
          <p:cNvSpPr/>
          <p:nvPr/>
        </p:nvSpPr>
        <p:spPr>
          <a:xfrm>
            <a:off x="750570" y="964565"/>
            <a:ext cx="6826885" cy="1024255"/>
          </a:xfrm>
          <a:prstGeom prst="rect">
            <a:avLst/>
          </a:prstGeom>
          <a:noFill/>
        </p:spPr>
        <p:txBody>
          <a:bodyPr wrap="none" lIns="0" tIns="0" rIns="0" bIns="0" rtlCol="0" anchor="t"/>
          <a:p>
            <a:pPr marL="0" indent="0" algn="l">
              <a:lnSpc>
                <a:spcPts val="8010"/>
              </a:lnSpc>
              <a:buNone/>
            </a:pPr>
            <a:r>
              <a:rPr lang="en-US" sz="4600" dirty="0">
                <a:solidFill>
                  <a:srgbClr val="FFFFFF"/>
                </a:solidFill>
                <a:latin typeface="Times New Roman" panose="02020603050405020304" charset="0"/>
                <a:ea typeface="思源宋体-思源宋体-SemiBold" pitchFamily="34" charset="-122"/>
                <a:cs typeface="Times New Roman" panose="02020603050405020304" charset="0"/>
              </a:rPr>
              <a:t>Problem Statement</a:t>
            </a:r>
            <a:endParaRPr lang="en-US" sz="460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pic>
        <p:nvPicPr>
          <p:cNvPr id="2097160"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2097161" name="Image 1" descr="preencoded.png"/>
          <p:cNvPicPr>
            <a:picLocks noChangeAspect="1"/>
          </p:cNvPicPr>
          <p:nvPr/>
        </p:nvPicPr>
        <p:blipFill>
          <a:blip r:embed="rId2"/>
          <a:stretch>
            <a:fillRect/>
          </a:stretch>
        </p:blipFill>
        <p:spPr>
          <a:xfrm>
            <a:off x="841248" y="3236976"/>
            <a:ext cx="475488" cy="475488"/>
          </a:xfrm>
          <a:prstGeom prst="rect">
            <a:avLst/>
          </a:prstGeom>
        </p:spPr>
      </p:pic>
      <p:pic>
        <p:nvPicPr>
          <p:cNvPr id="2097162" name="Image 2" descr="preencoded.png"/>
          <p:cNvPicPr>
            <a:picLocks noChangeAspect="1"/>
          </p:cNvPicPr>
          <p:nvPr/>
        </p:nvPicPr>
        <p:blipFill>
          <a:blip r:embed="rId2"/>
          <a:stretch>
            <a:fillRect/>
          </a:stretch>
        </p:blipFill>
        <p:spPr>
          <a:xfrm>
            <a:off x="5175504" y="3236976"/>
            <a:ext cx="475488" cy="475488"/>
          </a:xfrm>
          <a:prstGeom prst="rect">
            <a:avLst/>
          </a:prstGeom>
        </p:spPr>
      </p:pic>
      <p:pic>
        <p:nvPicPr>
          <p:cNvPr id="2097163" name="Image 3" descr="preencoded.png"/>
          <p:cNvPicPr>
            <a:picLocks noChangeAspect="1"/>
          </p:cNvPicPr>
          <p:nvPr/>
        </p:nvPicPr>
        <p:blipFill>
          <a:blip r:embed="rId2"/>
          <a:stretch>
            <a:fillRect/>
          </a:stretch>
        </p:blipFill>
        <p:spPr>
          <a:xfrm>
            <a:off x="9500616" y="3236976"/>
            <a:ext cx="475488" cy="475488"/>
          </a:xfrm>
          <a:prstGeom prst="rect">
            <a:avLst/>
          </a:prstGeom>
        </p:spPr>
      </p:pic>
      <p:sp>
        <p:nvSpPr>
          <p:cNvPr id="1048600" name="Text 0"/>
          <p:cNvSpPr/>
          <p:nvPr/>
        </p:nvSpPr>
        <p:spPr>
          <a:xfrm>
            <a:off x="996696" y="3328416"/>
            <a:ext cx="164592" cy="301752"/>
          </a:xfrm>
          <a:prstGeom prst="rect">
            <a:avLst/>
          </a:prstGeom>
          <a:noFill/>
        </p:spPr>
        <p:txBody>
          <a:bodyPr wrap="none" lIns="0" tIns="0" rIns="0" bIns="0" rtlCol="0" anchor="t"/>
          <a:p>
            <a:pPr marL="0" indent="0" algn="ctr">
              <a:lnSpc>
                <a:spcPts val="2320"/>
              </a:lnSpc>
              <a:buNone/>
            </a:pPr>
            <a:r>
              <a:rPr lang="en-US" sz="2320" dirty="0">
                <a:solidFill>
                  <a:srgbClr val="050505"/>
                </a:solidFill>
                <a:latin typeface="Times New Roman" panose="02020603050405020304" charset="0"/>
                <a:ea typeface="思源宋体-思源宋体-Regular" pitchFamily="34" charset="-122"/>
                <a:cs typeface="Times New Roman" panose="02020603050405020304" charset="0"/>
              </a:rPr>
              <a:t>1</a:t>
            </a:r>
            <a:endParaRPr lang="en-US" sz="232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48601" name="Text 1"/>
          <p:cNvSpPr/>
          <p:nvPr/>
        </p:nvSpPr>
        <p:spPr>
          <a:xfrm>
            <a:off x="5330952" y="3328416"/>
            <a:ext cx="164592" cy="301752"/>
          </a:xfrm>
          <a:prstGeom prst="rect">
            <a:avLst/>
          </a:prstGeom>
          <a:noFill/>
        </p:spPr>
        <p:txBody>
          <a:bodyPr wrap="none" lIns="0" tIns="0" rIns="0" bIns="0" rtlCol="0" anchor="t"/>
          <a:p>
            <a:pPr marL="0" indent="0" algn="ctr">
              <a:lnSpc>
                <a:spcPts val="2320"/>
              </a:lnSpc>
              <a:buNone/>
            </a:pPr>
            <a:r>
              <a:rPr lang="en-US" sz="2320" dirty="0">
                <a:solidFill>
                  <a:srgbClr val="050505"/>
                </a:solidFill>
                <a:latin typeface="Times New Roman" panose="02020603050405020304" charset="0"/>
                <a:ea typeface="思源宋体-思源宋体-Regular" pitchFamily="34" charset="-122"/>
                <a:cs typeface="Times New Roman" panose="02020603050405020304" charset="0"/>
              </a:rPr>
              <a:t>2</a:t>
            </a:r>
            <a:endParaRPr lang="en-US" sz="232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48602" name="Text 2"/>
          <p:cNvSpPr/>
          <p:nvPr/>
        </p:nvSpPr>
        <p:spPr>
          <a:xfrm>
            <a:off x="9656064" y="3328416"/>
            <a:ext cx="164592" cy="301752"/>
          </a:xfrm>
          <a:prstGeom prst="rect">
            <a:avLst/>
          </a:prstGeom>
          <a:noFill/>
        </p:spPr>
        <p:txBody>
          <a:bodyPr wrap="none" lIns="0" tIns="0" rIns="0" bIns="0" rtlCol="0" anchor="t"/>
          <a:p>
            <a:pPr marL="0" indent="0" algn="ctr">
              <a:lnSpc>
                <a:spcPts val="2320"/>
              </a:lnSpc>
              <a:buNone/>
            </a:pPr>
            <a:r>
              <a:rPr lang="en-US" sz="2320" dirty="0">
                <a:solidFill>
                  <a:srgbClr val="050505"/>
                </a:solidFill>
                <a:latin typeface="Times New Roman" panose="02020603050405020304" charset="0"/>
                <a:ea typeface="思源宋体-思源宋体-Regular" pitchFamily="34" charset="-122"/>
                <a:cs typeface="Times New Roman" panose="02020603050405020304" charset="0"/>
              </a:rPr>
              <a:t>3</a:t>
            </a:r>
            <a:endParaRPr lang="en-US" sz="232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48603" name="Text 3"/>
          <p:cNvSpPr/>
          <p:nvPr/>
        </p:nvSpPr>
        <p:spPr>
          <a:xfrm>
            <a:off x="831850" y="1440815"/>
            <a:ext cx="4816475" cy="740410"/>
          </a:xfrm>
          <a:prstGeom prst="rect">
            <a:avLst/>
          </a:prstGeom>
          <a:noFill/>
        </p:spPr>
        <p:txBody>
          <a:bodyPr wrap="none" lIns="0" tIns="0" rIns="0" bIns="0" rtlCol="0" anchor="t"/>
          <a:p>
            <a:pPr marL="0" indent="0" algn="l">
              <a:lnSpc>
                <a:spcPts val="5800"/>
              </a:lnSpc>
              <a:buNone/>
            </a:pPr>
            <a:r>
              <a:rPr lang="en-US" sz="4600" dirty="0">
                <a:solidFill>
                  <a:srgbClr val="FFFFFF"/>
                </a:solidFill>
                <a:latin typeface="Times New Roman" panose="02020603050405020304" charset="0"/>
                <a:ea typeface="思源宋体-思源宋体-SemiBold" pitchFamily="34" charset="-122"/>
                <a:cs typeface="Times New Roman" panose="02020603050405020304" charset="0"/>
              </a:rPr>
              <a:t>ABSTRACT</a:t>
            </a:r>
            <a:endParaRPr lang="en-US" sz="460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48604" name="Text 4"/>
          <p:cNvSpPr/>
          <p:nvPr/>
        </p:nvSpPr>
        <p:spPr>
          <a:xfrm>
            <a:off x="10268712" y="3264408"/>
            <a:ext cx="3538728" cy="356616"/>
          </a:xfrm>
          <a:prstGeom prst="rect">
            <a:avLst/>
          </a:prstGeom>
          <a:noFill/>
        </p:spPr>
        <p:txBody>
          <a:bodyPr wrap="none" lIns="0" tIns="0" rIns="0" bIns="0" rtlCol="0" anchor="t"/>
          <a:p>
            <a:pPr marL="0" indent="0" algn="l">
              <a:lnSpc>
                <a:spcPts val="2780"/>
              </a:lnSpc>
              <a:buNone/>
            </a:pPr>
            <a:r>
              <a:rPr lang="en-US" sz="2600" b="1" dirty="0">
                <a:solidFill>
                  <a:srgbClr val="FFFFFF"/>
                </a:solidFill>
                <a:latin typeface="Times New Roman" panose="02020603050405020304" charset="0"/>
                <a:ea typeface="思源宋体-思源宋体-Regular" pitchFamily="34" charset="-122"/>
                <a:cs typeface="Times New Roman" panose="02020603050405020304" charset="0"/>
              </a:rPr>
              <a:t>Visualization &amp; Reporting</a:t>
            </a:r>
            <a:r>
              <a:rPr lang="en-US" sz="1850" b="1"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05" name="Text 5"/>
          <p:cNvSpPr/>
          <p:nvPr/>
        </p:nvSpPr>
        <p:spPr>
          <a:xfrm>
            <a:off x="10267442" y="4169918"/>
            <a:ext cx="3538728" cy="2478024"/>
          </a:xfrm>
          <a:prstGeom prst="rect">
            <a:avLst/>
          </a:prstGeom>
          <a:noFill/>
        </p:spPr>
        <p:txBody>
          <a:bodyPr wrap="square" lIns="0" tIns="0" rIns="0" bIns="0" rtlCol="0" anchor="t"/>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The dashboard presents key metrics such as sales trends, customer retention, and purchase frequency, enabling businesses to improve customer experience and increase revenue.</a:t>
            </a:r>
            <a:endParaRPr lang="en-US" sz="2400" dirty="0">
              <a:latin typeface="Times New Roman" panose="02020603050405020304" charset="0"/>
              <a:cs typeface="Times New Roman" panose="02020603050405020304" charset="0"/>
            </a:endParaRPr>
          </a:p>
          <a:p>
            <a:pPr marL="0" indent="0" algn="l">
              <a:lnSpc>
                <a:spcPts val="2780"/>
              </a:lnSpc>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
        <p:nvSpPr>
          <p:cNvPr id="1048606" name="Text 6"/>
          <p:cNvSpPr/>
          <p:nvPr/>
        </p:nvSpPr>
        <p:spPr>
          <a:xfrm>
            <a:off x="1608074" y="4170045"/>
            <a:ext cx="3538728" cy="2130552"/>
          </a:xfrm>
          <a:prstGeom prst="rect">
            <a:avLst/>
          </a:prstGeom>
          <a:noFill/>
        </p:spPr>
        <p:txBody>
          <a:bodyPr wrap="square" lIns="0" tIns="0" rIns="0" bIns="0" rtlCol="0" anchor="t"/>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This dashboard analyzes customer journeys, tracking purchasing patterns, preferences, and interactions to optimize marketing strategies.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048607" name="Text 7"/>
          <p:cNvSpPr/>
          <p:nvPr/>
        </p:nvSpPr>
        <p:spPr>
          <a:xfrm>
            <a:off x="5937631" y="4169918"/>
            <a:ext cx="3538728" cy="1417320"/>
          </a:xfrm>
          <a:prstGeom prst="rect">
            <a:avLst/>
          </a:prstGeom>
          <a:noFill/>
        </p:spPr>
        <p:txBody>
          <a:bodyPr wrap="square" lIns="0" tIns="0" rIns="0" bIns="0" rtlCol="0" anchor="t"/>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By integrating sales, customer demographics, and transaction history, analytics to enhance decision-making.</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08" name="Text 8"/>
          <p:cNvSpPr/>
          <p:nvPr/>
        </p:nvSpPr>
        <p:spPr>
          <a:xfrm>
            <a:off x="1600454" y="3237103"/>
            <a:ext cx="3538728" cy="713232"/>
          </a:xfrm>
          <a:prstGeom prst="rect">
            <a:avLst/>
          </a:prstGeom>
          <a:noFill/>
        </p:spPr>
        <p:txBody>
          <a:bodyPr wrap="square" lIns="0" tIns="0" rIns="0" bIns="0" rtlCol="0" anchor="t"/>
          <a:p>
            <a:pPr marL="0" indent="0" algn="l">
              <a:lnSpc>
                <a:spcPts val="2780"/>
              </a:lnSpc>
              <a:buNone/>
            </a:pPr>
            <a:r>
              <a:rPr lang="en-US" sz="2600" b="1" dirty="0">
                <a:solidFill>
                  <a:srgbClr val="FFFFFF"/>
                </a:solidFill>
                <a:latin typeface="Times New Roman" panose="02020603050405020304" charset="0"/>
                <a:ea typeface="思源宋体-思源宋体-Regular" pitchFamily="34" charset="-122"/>
                <a:cs typeface="Times New Roman" panose="02020603050405020304" charset="0"/>
              </a:rPr>
              <a:t>Understanding Shopper’s Behavior </a:t>
            </a: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
        <p:nvSpPr>
          <p:cNvPr id="1048609" name="Text 9"/>
          <p:cNvSpPr/>
          <p:nvPr/>
        </p:nvSpPr>
        <p:spPr>
          <a:xfrm>
            <a:off x="5934456" y="3264408"/>
            <a:ext cx="3538728" cy="356616"/>
          </a:xfrm>
          <a:prstGeom prst="rect">
            <a:avLst/>
          </a:prstGeom>
          <a:noFill/>
        </p:spPr>
        <p:txBody>
          <a:bodyPr wrap="none" lIns="0" tIns="0" rIns="0" bIns="0" rtlCol="0" anchor="t"/>
          <a:p>
            <a:pPr marL="0" indent="0" algn="l">
              <a:lnSpc>
                <a:spcPts val="2780"/>
              </a:lnSpc>
              <a:buNone/>
            </a:pPr>
            <a:r>
              <a:rPr lang="en-US" sz="2600" b="1" dirty="0">
                <a:solidFill>
                  <a:srgbClr val="FFFFFF"/>
                </a:solidFill>
                <a:latin typeface="Times New Roman" panose="02020603050405020304" charset="0"/>
                <a:ea typeface="思源宋体-思源宋体-Regular" pitchFamily="34" charset="-122"/>
                <a:cs typeface="Times New Roman" panose="02020603050405020304" charset="0"/>
              </a:rPr>
              <a:t>Data-Driven Insights  </a:t>
            </a:r>
            <a:endParaRPr lang="en-US" sz="26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pic>
        <p:nvPicPr>
          <p:cNvPr id="2097164"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2097165"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1048613" name="Text 0"/>
          <p:cNvSpPr/>
          <p:nvPr/>
        </p:nvSpPr>
        <p:spPr>
          <a:xfrm>
            <a:off x="727710" y="1175385"/>
            <a:ext cx="4744085" cy="1024255"/>
          </a:xfrm>
          <a:prstGeom prst="rect">
            <a:avLst/>
          </a:prstGeom>
          <a:noFill/>
        </p:spPr>
        <p:txBody>
          <a:bodyPr wrap="none" lIns="0" tIns="0" rIns="0" bIns="0" rtlCol="0" anchor="t"/>
          <a:p>
            <a:pPr marL="0" indent="0" algn="l">
              <a:lnSpc>
                <a:spcPts val="8010"/>
              </a:lnSpc>
              <a:buNone/>
            </a:pPr>
            <a:r>
              <a:rPr lang="en-US" sz="4600" dirty="0">
                <a:solidFill>
                  <a:srgbClr val="FFFFFF"/>
                </a:solidFill>
                <a:latin typeface="Times New Roman" panose="02020603050405020304" charset="0"/>
                <a:ea typeface="思源宋体-思源宋体-SemiBold" pitchFamily="34" charset="-122"/>
                <a:cs typeface="Times New Roman" panose="02020603050405020304" charset="0"/>
              </a:rPr>
              <a:t>Introduction</a:t>
            </a:r>
            <a:endParaRPr lang="en-US" sz="460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48614" name="Text 1"/>
          <p:cNvSpPr/>
          <p:nvPr/>
        </p:nvSpPr>
        <p:spPr>
          <a:xfrm>
            <a:off x="831850" y="2780030"/>
            <a:ext cx="11781155" cy="1334770"/>
          </a:xfrm>
          <a:prstGeom prst="rect">
            <a:avLst/>
          </a:prstGeom>
          <a:noFill/>
        </p:spPr>
        <p:txBody>
          <a:bodyPr wrap="square" lIns="0" tIns="0" rIns="0" bIns="0" rtlCol="0" anchor="t"/>
          <a:p>
            <a:pPr marL="342900" indent="-342900" algn="just">
              <a:lnSpc>
                <a:spcPts val="3480"/>
              </a:lnSpc>
              <a:buSzPct val="100000"/>
              <a:buChar char="•"/>
            </a:pPr>
            <a:r>
              <a:rPr lang="en-US" sz="2800" dirty="0">
                <a:solidFill>
                  <a:srgbClr val="FFFFFF"/>
                </a:solidFill>
                <a:latin typeface="Times New Roman" panose="02020603050405020304" charset="0"/>
                <a:ea typeface="思源宋体-思源宋体-Regular" pitchFamily="34" charset="-122"/>
                <a:cs typeface="Times New Roman" panose="02020603050405020304" charset="0"/>
              </a:rPr>
              <a:t> In the modern retail industry, understanding shopper behavior is crucial for optimizing sales, enhancing customer experiences, and improving business decision-making. </a:t>
            </a:r>
            <a:endParaRPr lang="en-US" sz="2800" dirty="0">
              <a:latin typeface="Times New Roman" panose="02020603050405020304" charset="0"/>
              <a:cs typeface="Times New Roman" panose="02020603050405020304" charset="0"/>
            </a:endParaRPr>
          </a:p>
          <a:p>
            <a:pPr marL="342900" indent="-342900" algn="just">
              <a:lnSpc>
                <a:spcPts val="3480"/>
              </a:lnSpc>
              <a:buSzPct val="100000"/>
              <a:buChar char="•"/>
            </a:pPr>
            <a:endParaRPr lang="en-US" sz="2800" dirty="0">
              <a:latin typeface="Times New Roman" panose="02020603050405020304" charset="0"/>
              <a:cs typeface="Times New Roman" panose="02020603050405020304" charset="0"/>
            </a:endParaRPr>
          </a:p>
        </p:txBody>
      </p:sp>
      <p:sp>
        <p:nvSpPr>
          <p:cNvPr id="1048615" name="Text 2"/>
          <p:cNvSpPr/>
          <p:nvPr/>
        </p:nvSpPr>
        <p:spPr>
          <a:xfrm>
            <a:off x="831850" y="4892040"/>
            <a:ext cx="12127865" cy="1334770"/>
          </a:xfrm>
          <a:prstGeom prst="rect">
            <a:avLst/>
          </a:prstGeom>
          <a:noFill/>
        </p:spPr>
        <p:txBody>
          <a:bodyPr wrap="square" lIns="0" tIns="0" rIns="0" bIns="0" rtlCol="0" anchor="t"/>
          <a:p>
            <a:pPr marL="342900" indent="-342900" algn="just">
              <a:lnSpc>
                <a:spcPts val="3480"/>
              </a:lnSpc>
              <a:buSzPct val="100000"/>
              <a:buChar char="•"/>
            </a:pPr>
            <a:r>
              <a:rPr lang="en-US" sz="2800" dirty="0">
                <a:solidFill>
                  <a:srgbClr val="FFFFFF"/>
                </a:solidFill>
                <a:latin typeface="Times New Roman" panose="02020603050405020304" charset="0"/>
                <a:ea typeface="思源宋体-思源宋体-Regular" pitchFamily="34" charset="-122"/>
                <a:cs typeface="Times New Roman" panose="02020603050405020304" charset="0"/>
              </a:rPr>
              <a:t> The Navigating Retailer Shoppers Project focuses on analyzing shopper trends, purchase patterns, and store performance using IBM Cognos Analytics, a powerful business intelligence tool.</a:t>
            </a:r>
            <a:endParaRPr lang="en-US" sz="2800" dirty="0">
              <a:latin typeface="Times New Roman" panose="02020603050405020304" charset="0"/>
              <a:cs typeface="Times New Roman" panose="02020603050405020304" charset="0"/>
            </a:endParaRPr>
          </a:p>
          <a:p>
            <a:pPr marL="342900" indent="-342900" algn="l">
              <a:lnSpc>
                <a:spcPts val="3480"/>
              </a:lnSpc>
              <a:buSzPct val="100000"/>
              <a:buChar char="•"/>
            </a:pPr>
            <a:endParaRPr lang="en-US" sz="28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pic>
        <p:nvPicPr>
          <p:cNvPr id="2097166"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2097167" name="Image 1" descr="preencoded.png"/>
          <p:cNvPicPr>
            <a:picLocks noChangeAspect="1"/>
          </p:cNvPicPr>
          <p:nvPr/>
        </p:nvPicPr>
        <p:blipFill>
          <a:blip r:embed="rId2"/>
          <a:stretch>
            <a:fillRect/>
          </a:stretch>
        </p:blipFill>
        <p:spPr>
          <a:xfrm>
            <a:off x="7699375" y="2405380"/>
            <a:ext cx="690880" cy="791845"/>
          </a:xfrm>
          <a:prstGeom prst="rect">
            <a:avLst/>
          </a:prstGeom>
        </p:spPr>
      </p:pic>
      <p:pic>
        <p:nvPicPr>
          <p:cNvPr id="2097168" name="Image 2" descr="preencoded.png"/>
          <p:cNvPicPr>
            <a:picLocks noChangeAspect="1"/>
          </p:cNvPicPr>
          <p:nvPr/>
        </p:nvPicPr>
        <p:blipFill>
          <a:blip r:embed="rId3"/>
          <a:stretch>
            <a:fillRect/>
          </a:stretch>
        </p:blipFill>
        <p:spPr>
          <a:xfrm>
            <a:off x="612775" y="2497455"/>
            <a:ext cx="890270" cy="795020"/>
          </a:xfrm>
          <a:prstGeom prst="rect">
            <a:avLst/>
          </a:prstGeom>
        </p:spPr>
      </p:pic>
      <p:sp>
        <p:nvSpPr>
          <p:cNvPr id="1048619" name="Text 0"/>
          <p:cNvSpPr/>
          <p:nvPr/>
        </p:nvSpPr>
        <p:spPr>
          <a:xfrm>
            <a:off x="960120" y="6629400"/>
            <a:ext cx="6053328" cy="356616"/>
          </a:xfrm>
          <a:prstGeom prst="rect">
            <a:avLst/>
          </a:prstGeom>
          <a:noFill/>
        </p:spPr>
        <p:txBody>
          <a:bodyPr wrap="none" lIns="0" tIns="0" rIns="0" bIns="0" rtlCol="0" anchor="t"/>
          <a:p>
            <a:pPr indent="0" algn="l">
              <a:lnSpc>
                <a:spcPts val="2780"/>
              </a:lnSpc>
              <a:buSzPct val="100000"/>
              <a:buNone/>
            </a:pPr>
            <a:endParaRPr lang="en-US" sz="1850" dirty="0">
              <a:latin typeface="Times New Roman" panose="02020603050405020304" charset="0"/>
              <a:cs typeface="Times New Roman" panose="02020603050405020304" charset="0"/>
            </a:endParaRPr>
          </a:p>
        </p:txBody>
      </p:sp>
      <p:sp>
        <p:nvSpPr>
          <p:cNvPr id="1048620" name="Text 1"/>
          <p:cNvSpPr/>
          <p:nvPr/>
        </p:nvSpPr>
        <p:spPr>
          <a:xfrm>
            <a:off x="1988185" y="2748915"/>
            <a:ext cx="1504950" cy="448310"/>
          </a:xfrm>
          <a:prstGeom prst="rect">
            <a:avLst/>
          </a:prstGeom>
          <a:noFill/>
        </p:spPr>
        <p:txBody>
          <a:bodyPr wrap="none" lIns="0" tIns="0" rIns="0" bIns="0" rtlCol="0" anchor="t"/>
          <a:p>
            <a:pPr marL="0" indent="0" algn="l">
              <a:lnSpc>
                <a:spcPts val="3480"/>
              </a:lnSpc>
              <a:buNone/>
            </a:pPr>
            <a:r>
              <a:rPr lang="en-US" sz="4400" b="1" dirty="0">
                <a:solidFill>
                  <a:srgbClr val="FFFFFF"/>
                </a:solidFill>
                <a:latin typeface="Times New Roman" panose="02020603050405020304" charset="0"/>
                <a:ea typeface="思源宋体-思源宋体-SemiBold" pitchFamily="34" charset="-122"/>
                <a:cs typeface="Times New Roman" panose="02020603050405020304" charset="0"/>
              </a:rPr>
              <a:t>Data</a:t>
            </a:r>
            <a:endParaRPr lang="en-US" sz="4400" dirty="0">
              <a:latin typeface="Times New Roman" panose="02020603050405020304" charset="0"/>
              <a:cs typeface="Times New Roman" panose="02020603050405020304" charset="0"/>
            </a:endParaRPr>
          </a:p>
          <a:p>
            <a:pPr marL="0" indent="0" algn="l">
              <a:lnSpc>
                <a:spcPts val="3480"/>
              </a:lnSpc>
              <a:buNone/>
            </a:pPr>
            <a:endParaRPr lang="en-US" sz="2780" dirty="0">
              <a:latin typeface="Times New Roman" panose="02020603050405020304" charset="0"/>
              <a:cs typeface="Times New Roman" panose="02020603050405020304" charset="0"/>
            </a:endParaRPr>
          </a:p>
          <a:p>
            <a:pPr marL="0" indent="0" algn="l">
              <a:lnSpc>
                <a:spcPts val="3480"/>
              </a:lnSpc>
              <a:buNone/>
            </a:pPr>
            <a:r>
              <a:rPr lang="en-US" sz="2780" b="1" dirty="0">
                <a:solidFill>
                  <a:srgbClr val="FFFFFF"/>
                </a:solidFill>
                <a:latin typeface="Times New Roman" panose="02020603050405020304" charset="0"/>
                <a:ea typeface="思源宋体-思源宋体-SemiBold" pitchFamily="34" charset="-122"/>
                <a:cs typeface="Times New Roman" panose="02020603050405020304" charset="0"/>
              </a:rPr>
              <a:t>          </a:t>
            </a:r>
            <a:endParaRPr lang="en-US" sz="2780" dirty="0">
              <a:latin typeface="Times New Roman" panose="02020603050405020304" charset="0"/>
              <a:cs typeface="Times New Roman" panose="02020603050405020304" charset="0"/>
            </a:endParaRPr>
          </a:p>
        </p:txBody>
      </p:sp>
      <p:sp>
        <p:nvSpPr>
          <p:cNvPr id="1048621" name="Text 3"/>
          <p:cNvSpPr/>
          <p:nvPr/>
        </p:nvSpPr>
        <p:spPr>
          <a:xfrm>
            <a:off x="960120" y="4288790"/>
            <a:ext cx="6053455" cy="3023235"/>
          </a:xfrm>
          <a:prstGeom prst="rect">
            <a:avLst/>
          </a:prstGeom>
          <a:noFill/>
        </p:spPr>
        <p:txBody>
          <a:bodyPr wrap="none" lIns="0" tIns="0" rIns="0" bIns="0" rtlCol="0" anchor="t"/>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048622" name="Text 4"/>
          <p:cNvSpPr/>
          <p:nvPr/>
        </p:nvSpPr>
        <p:spPr>
          <a:xfrm>
            <a:off x="8869680" y="2748915"/>
            <a:ext cx="5046980" cy="448310"/>
          </a:xfrm>
          <a:prstGeom prst="rect">
            <a:avLst/>
          </a:prstGeom>
          <a:noFill/>
        </p:spPr>
        <p:txBody>
          <a:bodyPr wrap="none" lIns="0" tIns="0" rIns="0" bIns="0" rtlCol="0" anchor="t"/>
          <a:p>
            <a:pPr marL="0" indent="0" algn="l">
              <a:lnSpc>
                <a:spcPts val="3480"/>
              </a:lnSpc>
              <a:buNone/>
            </a:pPr>
            <a:r>
              <a:rPr lang="en-US" sz="4400" b="1" dirty="0">
                <a:solidFill>
                  <a:srgbClr val="FFFFFF"/>
                </a:solidFill>
                <a:latin typeface="Times New Roman" panose="02020603050405020304" charset="0"/>
                <a:ea typeface="思源宋体-思源宋体-SemiBold" pitchFamily="34" charset="-122"/>
                <a:cs typeface="Times New Roman" panose="02020603050405020304" charset="0"/>
              </a:rPr>
              <a:t>Tools and Technologies </a:t>
            </a:r>
            <a:endParaRPr lang="en-US" sz="2780" dirty="0">
              <a:latin typeface="Times New Roman" panose="02020603050405020304" charset="0"/>
              <a:cs typeface="Times New Roman" panose="02020603050405020304" charset="0"/>
            </a:endParaRPr>
          </a:p>
          <a:p>
            <a:pPr marL="0" indent="0" algn="l">
              <a:lnSpc>
                <a:spcPts val="3480"/>
              </a:lnSpc>
              <a:buNone/>
            </a:pPr>
            <a:r>
              <a:rPr lang="en-US" sz="2780" dirty="0">
                <a:solidFill>
                  <a:srgbClr val="FFFFFF"/>
                </a:solidFill>
                <a:latin typeface="Times New Roman" panose="02020603050405020304" charset="0"/>
                <a:ea typeface="思源宋体-思源宋体-SemiBold" pitchFamily="34" charset="-122"/>
                <a:cs typeface="Times New Roman" panose="02020603050405020304" charset="0"/>
              </a:rPr>
              <a:t>             </a:t>
            </a:r>
            <a:endParaRPr lang="en-US" sz="2780" dirty="0">
              <a:latin typeface="Times New Roman" panose="02020603050405020304" charset="0"/>
              <a:cs typeface="Times New Roman" panose="02020603050405020304" charset="0"/>
            </a:endParaRPr>
          </a:p>
        </p:txBody>
      </p:sp>
      <p:sp>
        <p:nvSpPr>
          <p:cNvPr id="1048623" name="Text 5"/>
          <p:cNvSpPr/>
          <p:nvPr/>
        </p:nvSpPr>
        <p:spPr>
          <a:xfrm>
            <a:off x="8869680" y="5103495"/>
            <a:ext cx="5392420" cy="784860"/>
          </a:xfrm>
          <a:prstGeom prst="rect">
            <a:avLst/>
          </a:prstGeom>
          <a:noFill/>
        </p:spPr>
        <p:txBody>
          <a:bodyPr wrap="none" lIns="0" tIns="0" rIns="0" bIns="0" rtlCol="0" anchor="t"/>
          <a:p>
            <a:pPr marL="342900" indent="-342900" algn="l">
              <a:lnSpc>
                <a:spcPts val="2780"/>
              </a:lnSpc>
              <a:buSzPct val="100000"/>
              <a:buChar char="•"/>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IBM Cognos Analytics as the core</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a:p>
            <a:pPr indent="0" algn="l">
              <a:lnSpc>
                <a:spcPts val="2780"/>
              </a:lnSpc>
              <a:buSzPct val="100000"/>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platform</a:t>
            </a: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048624" name="Text 6"/>
          <p:cNvSpPr/>
          <p:nvPr/>
        </p:nvSpPr>
        <p:spPr>
          <a:xfrm>
            <a:off x="612775" y="4010025"/>
            <a:ext cx="6400800" cy="3278505"/>
          </a:xfrm>
          <a:prstGeom prst="rect">
            <a:avLst/>
          </a:prstGeom>
          <a:noFill/>
        </p:spPr>
        <p:txBody>
          <a:bodyPr wrap="none" lIns="0" tIns="0" rIns="0" bIns="0" rtlCol="0" anchor="t"/>
          <a:p>
            <a:pPr indent="0" algn="l">
              <a:lnSpc>
                <a:spcPct val="70000"/>
              </a:lnSpc>
              <a:buFont typeface="Wingdings" panose="05000000000000000000" charset="0"/>
              <a:buNone/>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Sales Transaction Data</a:t>
            </a: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Customer Demographics &amp; Loyalty Data</a:t>
            </a: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Inventory &amp; Stock Levels</a:t>
            </a:r>
            <a:endParaRPr lang="en-US" altLang="en-US" sz="2600">
              <a:ln>
                <a:noFill/>
              </a:ln>
              <a:solidFill>
                <a:schemeClr val="bg1"/>
              </a:solidFill>
              <a:latin typeface="Times New Roman" panose="02020603050405020304" charset="0"/>
              <a:cs typeface="Times New Roman" panose="02020603050405020304" charset="0"/>
            </a:endParaRPr>
          </a:p>
          <a:p>
            <a:pPr indent="0" algn="l">
              <a:lnSpc>
                <a:spcPct val="70000"/>
              </a:lnSpc>
              <a:buFont typeface="Wingdings" panose="05000000000000000000" charset="0"/>
              <a:buNone/>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Promotional &amp; Discount Data</a:t>
            </a: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Peak Shopping Hours </a:t>
            </a:r>
            <a:endParaRPr lang="en-US" altLang="en-US" sz="2600">
              <a:ln>
                <a:noFill/>
              </a:ln>
              <a:solidFill>
                <a:schemeClr val="bg1"/>
              </a:solidFill>
              <a:latin typeface="Times New Roman" panose="02020603050405020304" charset="0"/>
              <a:cs typeface="Times New Roman" panose="02020603050405020304" charset="0"/>
            </a:endParaRPr>
          </a:p>
          <a:p>
            <a:pPr marL="285750" indent="-285750" algn="l">
              <a:lnSpc>
                <a:spcPct val="70000"/>
              </a:lnSpc>
              <a:buFont typeface="Arial" panose="020B0604020202020204" pitchFamily="34" charset="0"/>
              <a:buChar char="•"/>
            </a:pPr>
            <a:endParaRPr lang="en-US" altLang="en-US" sz="1850">
              <a:ln>
                <a:noFill/>
              </a:ln>
              <a:solidFill>
                <a:schemeClr val="tx1"/>
              </a:solidFill>
              <a:latin typeface="Times New Roman" panose="02020603050405020304" charset="0"/>
              <a:cs typeface="Times New Roman" panose="02020603050405020304" charset="0"/>
            </a:endParaRPr>
          </a:p>
          <a:p>
            <a:pPr indent="0" algn="l">
              <a:lnSpc>
                <a:spcPts val="2780"/>
              </a:lnSpc>
              <a:buSzPct val="100000"/>
              <a:buNone/>
            </a:pPr>
            <a:endParaRPr lang="en-US" sz="1850" dirty="0">
              <a:latin typeface="Times New Roman" panose="02020603050405020304" charset="0"/>
              <a:cs typeface="Times New Roman" panose="02020603050405020304" charset="0"/>
            </a:endParaRPr>
          </a:p>
        </p:txBody>
      </p:sp>
      <p:sp>
        <p:nvSpPr>
          <p:cNvPr id="1048625" name="Text 7"/>
          <p:cNvSpPr/>
          <p:nvPr/>
        </p:nvSpPr>
        <p:spPr>
          <a:xfrm>
            <a:off x="960120" y="6135624"/>
            <a:ext cx="6053328" cy="356616"/>
          </a:xfrm>
          <a:prstGeom prst="rect">
            <a:avLst/>
          </a:prstGeom>
          <a:noFill/>
        </p:spPr>
        <p:txBody>
          <a:bodyPr wrap="none" lIns="0" tIns="0" rIns="0" bIns="0" rtlCol="0" anchor="t"/>
          <a:p>
            <a:pPr indent="0" algn="l">
              <a:lnSpc>
                <a:spcPts val="2780"/>
              </a:lnSpc>
              <a:buSzPct val="100000"/>
              <a:buNone/>
            </a:pP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048626" name="Text 8"/>
          <p:cNvSpPr/>
          <p:nvPr/>
        </p:nvSpPr>
        <p:spPr>
          <a:xfrm>
            <a:off x="5102225" y="661670"/>
            <a:ext cx="3681730" cy="740410"/>
          </a:xfrm>
          <a:prstGeom prst="rect">
            <a:avLst/>
          </a:prstGeom>
          <a:noFill/>
        </p:spPr>
        <p:txBody>
          <a:bodyPr wrap="none" lIns="0" tIns="0" rIns="0" bIns="0" rtlCol="0" anchor="t"/>
          <a:p>
            <a:pPr marL="0" indent="0" algn="l">
              <a:lnSpc>
                <a:spcPts val="5800"/>
              </a:lnSpc>
              <a:buNone/>
            </a:pPr>
            <a:r>
              <a:rPr lang="en-US" sz="4640" b="1" dirty="0">
                <a:solidFill>
                  <a:srgbClr val="FFFFFF"/>
                </a:solidFill>
                <a:latin typeface="Times New Roman" panose="02020603050405020304" charset="0"/>
                <a:ea typeface="思源宋体-思源宋体-SemiBold" pitchFamily="34" charset="-122"/>
                <a:cs typeface="Times New Roman" panose="02020603050405020304" charset="0"/>
              </a:rPr>
              <a:t>Data and Tools</a:t>
            </a:r>
            <a:endParaRPr lang="en-US" sz="4640" dirty="0">
              <a:latin typeface="Times New Roman" panose="02020603050405020304" charset="0"/>
              <a:cs typeface="Times New Roman" panose="02020603050405020304" charset="0"/>
            </a:endParaRPr>
          </a:p>
          <a:p>
            <a:pPr marL="0" indent="0" algn="l">
              <a:lnSpc>
                <a:spcPts val="5800"/>
              </a:lnSpc>
              <a:buNone/>
            </a:pPr>
            <a:endParaRPr lang="en-US" sz="4640" dirty="0">
              <a:latin typeface="Times New Roman" panose="02020603050405020304" charset="0"/>
              <a:cs typeface="Times New Roman" panose="02020603050405020304" charset="0"/>
            </a:endParaRPr>
          </a:p>
        </p:txBody>
      </p:sp>
      <p:sp>
        <p:nvSpPr>
          <p:cNvPr id="1048627" name="Text 9"/>
          <p:cNvSpPr/>
          <p:nvPr/>
        </p:nvSpPr>
        <p:spPr>
          <a:xfrm>
            <a:off x="8925560" y="4378325"/>
            <a:ext cx="3553460" cy="356870"/>
          </a:xfrm>
          <a:prstGeom prst="rect">
            <a:avLst/>
          </a:prstGeom>
          <a:noFill/>
        </p:spPr>
        <p:txBody>
          <a:bodyPr wrap="none" lIns="0" tIns="0" rIns="0" bIns="0" rtlCol="0" anchor="t"/>
          <a:p>
            <a:pPr marL="342900" indent="-342900" algn="l">
              <a:lnSpc>
                <a:spcPts val="2780"/>
              </a:lnSpc>
              <a:buSzPct val="100000"/>
              <a:buChar char="•"/>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HTML,CSS, for frontend</a:t>
            </a:r>
            <a:endParaRPr lang="en-US" sz="26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pic>
        <p:nvPicPr>
          <p:cNvPr id="2097169" name="Image 0" descr="preencoded.png"/>
          <p:cNvPicPr>
            <a:picLocks noChangeAspect="1"/>
          </p:cNvPicPr>
          <p:nvPr/>
        </p:nvPicPr>
        <p:blipFill>
          <a:blip r:embed="rId1"/>
          <a:stretch>
            <a:fillRect/>
          </a:stretch>
        </p:blipFill>
        <p:spPr>
          <a:xfrm>
            <a:off x="0" y="0"/>
            <a:ext cx="14630400" cy="9793224"/>
          </a:xfrm>
          <a:prstGeom prst="rect">
            <a:avLst/>
          </a:prstGeom>
        </p:spPr>
      </p:pic>
      <p:pic>
        <p:nvPicPr>
          <p:cNvPr id="2097170" name="Image 1" descr="preencoded.png"/>
          <p:cNvPicPr>
            <a:picLocks noChangeAspect="1"/>
          </p:cNvPicPr>
          <p:nvPr/>
        </p:nvPicPr>
        <p:blipFill>
          <a:blip r:embed="rId2"/>
          <a:stretch>
            <a:fillRect/>
          </a:stretch>
        </p:blipFill>
        <p:spPr>
          <a:xfrm>
            <a:off x="22860" y="0"/>
            <a:ext cx="14630400" cy="9793224"/>
          </a:xfrm>
          <a:prstGeom prst="rect">
            <a:avLst/>
          </a:prstGeom>
        </p:spPr>
      </p:pic>
      <p:pic>
        <p:nvPicPr>
          <p:cNvPr id="2097171" name="Image 2" descr="preencoded.png"/>
          <p:cNvPicPr>
            <a:picLocks noChangeAspect="1"/>
          </p:cNvPicPr>
          <p:nvPr/>
        </p:nvPicPr>
        <p:blipFill>
          <a:blip r:embed="rId3"/>
          <a:stretch>
            <a:fillRect/>
          </a:stretch>
        </p:blipFill>
        <p:spPr>
          <a:xfrm>
            <a:off x="832104" y="8567928"/>
            <a:ext cx="12984480" cy="36576"/>
          </a:xfrm>
          <a:prstGeom prst="rect">
            <a:avLst/>
          </a:prstGeom>
        </p:spPr>
      </p:pic>
      <p:pic>
        <p:nvPicPr>
          <p:cNvPr id="2097172" name="Image 3" descr="preencoded.png"/>
          <p:cNvPicPr>
            <a:picLocks noChangeAspect="1"/>
          </p:cNvPicPr>
          <p:nvPr/>
        </p:nvPicPr>
        <p:blipFill>
          <a:blip r:embed="rId4"/>
          <a:stretch>
            <a:fillRect/>
          </a:stretch>
        </p:blipFill>
        <p:spPr>
          <a:xfrm>
            <a:off x="841248" y="2642616"/>
            <a:ext cx="6345936" cy="3739896"/>
          </a:xfrm>
          <a:prstGeom prst="rect">
            <a:avLst/>
          </a:prstGeom>
        </p:spPr>
      </p:pic>
      <p:pic>
        <p:nvPicPr>
          <p:cNvPr id="2097173" name="Image 4" descr="preencoded.png"/>
          <p:cNvPicPr>
            <a:picLocks noChangeAspect="1"/>
          </p:cNvPicPr>
          <p:nvPr/>
        </p:nvPicPr>
        <p:blipFill>
          <a:blip r:embed="rId5"/>
          <a:stretch>
            <a:fillRect/>
          </a:stretch>
        </p:blipFill>
        <p:spPr>
          <a:xfrm>
            <a:off x="7452360" y="2642616"/>
            <a:ext cx="6345936" cy="3739896"/>
          </a:xfrm>
          <a:prstGeom prst="rect">
            <a:avLst/>
          </a:prstGeom>
        </p:spPr>
      </p:pic>
      <p:sp>
        <p:nvSpPr>
          <p:cNvPr id="1048631" name="Text 0"/>
          <p:cNvSpPr/>
          <p:nvPr/>
        </p:nvSpPr>
        <p:spPr>
          <a:xfrm>
            <a:off x="7620000" y="3581400"/>
            <a:ext cx="5870575" cy="2372360"/>
          </a:xfrm>
          <a:prstGeom prst="rect">
            <a:avLst/>
          </a:prstGeom>
          <a:noFill/>
        </p:spPr>
        <p:txBody>
          <a:bodyPr wrap="square" lIns="0" tIns="0" rIns="0" bIns="0" rtlCol="0" anchor="t"/>
          <a:p>
            <a:pPr marL="285750" indent="-285750" algn="just">
              <a:buFont typeface="Arial" panose="020B0604020202020204" pitchFamily="34" charset="0"/>
              <a:buChar char="•"/>
            </a:pPr>
            <a:endParaRPr lang="en-US" altLang="en-US" sz="2100">
              <a:solidFill>
                <a:schemeClr val="bg1"/>
              </a:solidFill>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Trend Line Charts for tracking sales patterns over time</a:t>
            </a: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Bar/Column Charts for comparing product performance</a:t>
            </a: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Gauge Charts for monitoring real-time key metrics</a:t>
            </a: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Interactive Dashboards with drill-down capabilities for deeper insights</a:t>
            </a:r>
            <a:endParaRPr lang="en-US" altLang="en-US" sz="2100" dirty="0">
              <a:solidFill>
                <a:schemeClr val="bg1"/>
              </a:solidFill>
              <a:latin typeface="Times New Roman" panose="02020603050405020304" charset="0"/>
              <a:cs typeface="Times New Roman" panose="02020603050405020304" charset="0"/>
              <a:sym typeface="+mn-ea"/>
            </a:endParaRPr>
          </a:p>
        </p:txBody>
      </p:sp>
      <p:sp>
        <p:nvSpPr>
          <p:cNvPr id="1048632" name="Text 1"/>
          <p:cNvSpPr/>
          <p:nvPr/>
        </p:nvSpPr>
        <p:spPr>
          <a:xfrm>
            <a:off x="832104" y="2011680"/>
            <a:ext cx="12984480" cy="356616"/>
          </a:xfrm>
          <a:prstGeom prst="rect">
            <a:avLst/>
          </a:prstGeom>
          <a:noFill/>
        </p:spPr>
        <p:txBody>
          <a:bodyPr wrap="none" lIns="0" tIns="0" rIns="0" bIns="0" rtlCol="0" anchor="t"/>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1048633" name="Text 3"/>
          <p:cNvSpPr/>
          <p:nvPr/>
        </p:nvSpPr>
        <p:spPr>
          <a:xfrm>
            <a:off x="1078992" y="2873248"/>
            <a:ext cx="5870448" cy="448056"/>
          </a:xfrm>
          <a:prstGeom prst="rect">
            <a:avLst/>
          </a:prstGeom>
          <a:noFill/>
        </p:spPr>
        <p:txBody>
          <a:bodyPr wrap="none" lIns="0" tIns="0" rIns="0" bIns="0" rtlCol="0" anchor="t"/>
          <a:p>
            <a:pPr marL="0" indent="0" algn="ctr">
              <a:lnSpc>
                <a:spcPts val="3480"/>
              </a:lnSpc>
              <a:buNone/>
            </a:pPr>
            <a:r>
              <a:rPr lang="en-US" sz="2800" b="1" dirty="0">
                <a:solidFill>
                  <a:srgbClr val="FFFFFF"/>
                </a:solidFill>
                <a:latin typeface="Times New Roman" panose="02020603050405020304" charset="0"/>
                <a:ea typeface="思源宋体-思源宋体-Regular" pitchFamily="34" charset="-122"/>
                <a:cs typeface="Times New Roman" panose="02020603050405020304" charset="0"/>
              </a:rPr>
              <a:t>Key Performance Indicators (KPIs):</a:t>
            </a:r>
            <a:endParaRPr lang="en-US" sz="280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p:txBody>
      </p:sp>
      <p:sp>
        <p:nvSpPr>
          <p:cNvPr id="1048634" name="Text 4"/>
          <p:cNvSpPr/>
          <p:nvPr/>
        </p:nvSpPr>
        <p:spPr>
          <a:xfrm>
            <a:off x="7690104" y="2873502"/>
            <a:ext cx="5870448" cy="448056"/>
          </a:xfrm>
          <a:prstGeom prst="rect">
            <a:avLst/>
          </a:prstGeom>
          <a:noFill/>
        </p:spPr>
        <p:txBody>
          <a:bodyPr wrap="none" lIns="0" tIns="0" rIns="0" bIns="0" rtlCol="0" anchor="t"/>
          <a:p>
            <a:pPr marL="0" indent="0" algn="ctr">
              <a:lnSpc>
                <a:spcPts val="3480"/>
              </a:lnSpc>
              <a:buNone/>
            </a:pPr>
            <a:r>
              <a:rPr lang="en-US" sz="2800" b="1" dirty="0">
                <a:solidFill>
                  <a:srgbClr val="FFFFFF"/>
                </a:solidFill>
                <a:latin typeface="Times New Roman" panose="02020603050405020304" charset="0"/>
                <a:ea typeface="思源宋体-思源宋体-Regular" pitchFamily="34" charset="-122"/>
                <a:cs typeface="Times New Roman" panose="02020603050405020304" charset="0"/>
              </a:rPr>
              <a:t>Types of Visualizations Planned:</a:t>
            </a:r>
            <a:endParaRPr lang="en-US" sz="280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p:txBody>
      </p:sp>
      <p:sp>
        <p:nvSpPr>
          <p:cNvPr id="1048635" name="Text 5"/>
          <p:cNvSpPr/>
          <p:nvPr/>
        </p:nvSpPr>
        <p:spPr>
          <a:xfrm>
            <a:off x="832104" y="649224"/>
            <a:ext cx="12984480" cy="594360"/>
          </a:xfrm>
          <a:prstGeom prst="rect">
            <a:avLst/>
          </a:prstGeom>
          <a:noFill/>
        </p:spPr>
        <p:txBody>
          <a:bodyPr wrap="none" lIns="0" tIns="0" rIns="0" bIns="0" rtlCol="0" anchor="t"/>
          <a:p>
            <a:pPr marL="0" indent="0" algn="l">
              <a:lnSpc>
                <a:spcPts val="4640"/>
              </a:lnSpc>
              <a:buNone/>
            </a:pPr>
            <a:r>
              <a:rPr lang="en-US" sz="3710" b="1" dirty="0">
                <a:solidFill>
                  <a:srgbClr val="FFFFFF"/>
                </a:solidFill>
                <a:latin typeface="Times New Roman" panose="02020603050405020304" charset="0"/>
                <a:ea typeface="思源宋体-思源宋体-SemiBold" pitchFamily="34" charset="-122"/>
                <a:cs typeface="Times New Roman" panose="02020603050405020304" charset="0"/>
              </a:rPr>
              <a:t>Dashboard Design Plan</a:t>
            </a:r>
            <a:endParaRPr lang="en-US" sz="371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48636" name="Text 6"/>
          <p:cNvSpPr/>
          <p:nvPr/>
        </p:nvSpPr>
        <p:spPr>
          <a:xfrm>
            <a:off x="1078992" y="2761488"/>
            <a:ext cx="5870448" cy="356616"/>
          </a:xfrm>
          <a:prstGeom prst="rect">
            <a:avLst/>
          </a:prstGeom>
          <a:noFill/>
        </p:spPr>
        <p:txBody>
          <a:bodyPr wrap="none" lIns="0" tIns="0" rIns="0" bIns="0" rtlCol="0" anchor="t"/>
          <a:p>
            <a:pPr marL="0" indent="0" algn="ctr">
              <a:lnSpc>
                <a:spcPts val="2780"/>
              </a:lnSpc>
              <a:buNone/>
            </a:pPr>
            <a:endParaRPr lang="en-US" sz="1850" dirty="0">
              <a:latin typeface="Times New Roman" panose="02020603050405020304" charset="0"/>
              <a:cs typeface="Times New Roman" panose="02020603050405020304" charset="0"/>
            </a:endParaRPr>
          </a:p>
        </p:txBody>
      </p:sp>
      <p:sp>
        <p:nvSpPr>
          <p:cNvPr id="1048637" name="Text 7"/>
          <p:cNvSpPr/>
          <p:nvPr/>
        </p:nvSpPr>
        <p:spPr>
          <a:xfrm>
            <a:off x="1078992" y="4343400"/>
            <a:ext cx="5870448" cy="356616"/>
          </a:xfrm>
          <a:prstGeom prst="rect">
            <a:avLst/>
          </a:prstGeom>
          <a:noFill/>
        </p:spPr>
        <p:txBody>
          <a:bodyPr wrap="none" lIns="0" tIns="0" rIns="0" bIns="0" rtlCol="0" anchor="t"/>
          <a:p>
            <a:pPr indent="0" algn="l">
              <a:lnSpc>
                <a:spcPts val="2780"/>
              </a:lnSpc>
              <a:buSzPct val="100000"/>
              <a:buNone/>
            </a:pP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048638" name="Text 8"/>
          <p:cNvSpPr/>
          <p:nvPr/>
        </p:nvSpPr>
        <p:spPr>
          <a:xfrm>
            <a:off x="832104" y="8860536"/>
            <a:ext cx="12984480" cy="283464"/>
          </a:xfrm>
          <a:prstGeom prst="rect">
            <a:avLst/>
          </a:prstGeom>
          <a:noFill/>
        </p:spPr>
        <p:txBody>
          <a:bodyPr wrap="none" lIns="0" tIns="0" rIns="0" bIns="0" rtlCol="0" anchor="t"/>
          <a:p>
            <a:pPr marL="0" indent="0" algn="l">
              <a:lnSpc>
                <a:spcPts val="2220"/>
              </a:lnSpc>
              <a:buNone/>
            </a:pPr>
            <a:r>
              <a:rPr lang="en-US" sz="148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48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39" name="Text 9"/>
          <p:cNvSpPr/>
          <p:nvPr/>
        </p:nvSpPr>
        <p:spPr>
          <a:xfrm>
            <a:off x="7690104" y="2761488"/>
            <a:ext cx="5870448" cy="374904"/>
          </a:xfrm>
          <a:prstGeom prst="rect">
            <a:avLst/>
          </a:prstGeom>
          <a:noFill/>
        </p:spPr>
        <p:txBody>
          <a:bodyPr wrap="none" lIns="0" tIns="0" rIns="0" bIns="0" rtlCol="0" anchor="t"/>
          <a:p>
            <a:pPr marL="0" indent="0" algn="ctr">
              <a:lnSpc>
                <a:spcPts val="2900"/>
              </a:lnSpc>
              <a:buNone/>
            </a:pPr>
            <a:endParaRPr lang="en-US" sz="2320" dirty="0">
              <a:latin typeface="Times New Roman" panose="02020603050405020304" charset="0"/>
              <a:cs typeface="Times New Roman" panose="02020603050405020304" charset="0"/>
            </a:endParaRPr>
          </a:p>
        </p:txBody>
      </p:sp>
      <p:sp>
        <p:nvSpPr>
          <p:cNvPr id="1048640" name="Text 10"/>
          <p:cNvSpPr/>
          <p:nvPr/>
        </p:nvSpPr>
        <p:spPr>
          <a:xfrm>
            <a:off x="832104" y="6665976"/>
            <a:ext cx="12984480" cy="356616"/>
          </a:xfrm>
          <a:prstGeom prst="rect">
            <a:avLst/>
          </a:prstGeom>
          <a:noFill/>
        </p:spPr>
        <p:txBody>
          <a:bodyPr wrap="none" lIns="0" tIns="0" rIns="0" bIns="0" rtlCol="0" anchor="t"/>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1048641" name="Text 11"/>
          <p:cNvSpPr/>
          <p:nvPr/>
        </p:nvSpPr>
        <p:spPr>
          <a:xfrm>
            <a:off x="832104" y="7278624"/>
            <a:ext cx="12984480" cy="1024128"/>
          </a:xfrm>
          <a:prstGeom prst="rect">
            <a:avLst/>
          </a:prstGeom>
          <a:noFill/>
        </p:spPr>
        <p:txBody>
          <a:bodyPr wrap="none" lIns="0" tIns="0" rIns="0" bIns="0" rtlCol="0" anchor="t"/>
          <a:p>
            <a:pPr marL="0" indent="0" algn="r">
              <a:lnSpc>
                <a:spcPts val="8010"/>
              </a:lnSpc>
              <a:buNone/>
            </a:pPr>
            <a:endParaRPr lang="en-US" sz="6410" dirty="0">
              <a:latin typeface="Times New Roman" panose="02020603050405020304" charset="0"/>
              <a:cs typeface="Times New Roman" panose="02020603050405020304" charset="0"/>
            </a:endParaRPr>
          </a:p>
        </p:txBody>
      </p:sp>
      <p:sp>
        <p:nvSpPr>
          <p:cNvPr id="1048642" name="Text 12"/>
          <p:cNvSpPr/>
          <p:nvPr/>
        </p:nvSpPr>
        <p:spPr>
          <a:xfrm>
            <a:off x="7690104" y="5559552"/>
            <a:ext cx="5870448" cy="713232"/>
          </a:xfrm>
          <a:prstGeom prst="rect">
            <a:avLst/>
          </a:prstGeom>
          <a:noFill/>
        </p:spPr>
        <p:txBody>
          <a:bodyPr wrap="square" lIns="0" tIns="0" rIns="0" bIns="0" rtlCol="0" anchor="t"/>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048643" name="Text 14"/>
          <p:cNvSpPr/>
          <p:nvPr/>
        </p:nvSpPr>
        <p:spPr>
          <a:xfrm>
            <a:off x="1078865" y="3840480"/>
            <a:ext cx="5870575" cy="2419985"/>
          </a:xfrm>
          <a:prstGeom prst="rect">
            <a:avLst/>
          </a:prstGeom>
          <a:noFill/>
        </p:spPr>
        <p:txBody>
          <a:bodyPr wrap="none" lIns="0" tIns="0" rIns="0" bIns="0" rtlCol="0" anchor="t"/>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048644" name="Text 15"/>
          <p:cNvSpPr/>
          <p:nvPr/>
        </p:nvSpPr>
        <p:spPr>
          <a:xfrm>
            <a:off x="832104" y="1508760"/>
            <a:ext cx="12984480" cy="246888"/>
          </a:xfrm>
          <a:prstGeom prst="rect">
            <a:avLst/>
          </a:prstGeom>
          <a:noFill/>
        </p:spPr>
        <p:txBody>
          <a:bodyPr wrap="none" lIns="0" tIns="0" rIns="0" bIns="0" rtlCol="0" anchor="t"/>
          <a:p>
            <a:pPr marL="0" indent="0" algn="l">
              <a:lnSpc>
                <a:spcPts val="2780"/>
              </a:lnSpc>
              <a:buNone/>
            </a:pPr>
            <a:endParaRPr lang="en-US" sz="1850" dirty="0">
              <a:latin typeface="Times New Roman" panose="02020603050405020304" charset="0"/>
              <a:cs typeface="Times New Roman" panose="02020603050405020304" charset="0"/>
            </a:endParaRPr>
          </a:p>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1048645" name="Text 16"/>
          <p:cNvSpPr/>
          <p:nvPr/>
        </p:nvSpPr>
        <p:spPr>
          <a:xfrm>
            <a:off x="1078865" y="3827145"/>
            <a:ext cx="5870575" cy="1860550"/>
          </a:xfrm>
          <a:prstGeom prst="rect">
            <a:avLst/>
          </a:prstGeom>
          <a:noFill/>
        </p:spPr>
        <p:txBody>
          <a:bodyPr wrap="none" lIns="0" tIns="0" rIns="0" bIns="0" rtlCol="0" anchor="t"/>
          <a:p>
            <a:pPr algn="just"/>
            <a:endParaRPr lang="en-US" altLang="en-US" sz="1850"/>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Total Sales &amp; Revenue</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Peak Shopping Hours</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Best-Selling Products</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Customer Retention &amp; Loyalty Metrics</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Inventory Turnover Rate</a:t>
            </a:r>
            <a:endParaRPr lang="en-US" altLang="en-US" sz="2200">
              <a:solidFill>
                <a:schemeClr val="bg1"/>
              </a:solidFill>
              <a:latin typeface="Times New Roman" panose="02020603050405020304" charset="0"/>
              <a:cs typeface="Times New Roman" panose="02020603050405020304" charset="0"/>
            </a:endParaRPr>
          </a:p>
          <a:p>
            <a:pPr algn="just">
              <a:lnSpc>
                <a:spcPct val="60000"/>
              </a:lnSpc>
            </a:pPr>
            <a:endParaRPr lang="en-US" altLang="en-US" sz="1850"/>
          </a:p>
          <a:p>
            <a:pPr indent="0" algn="just">
              <a:lnSpc>
                <a:spcPts val="2780"/>
              </a:lnSpc>
              <a:buSzPct val="100000"/>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a:p>
            <a:pPr marL="342900" indent="-342900" algn="just">
              <a:lnSpc>
                <a:spcPts val="2780"/>
              </a:lnSpc>
              <a:buSzPct val="100000"/>
              <a:buChar char="•"/>
            </a:pPr>
            <a:endParaRPr lang="en-US" sz="1850" dirty="0">
              <a:latin typeface="Times New Roman" panose="02020603050405020304" charset="0"/>
              <a:cs typeface="Times New Roman" panose="02020603050405020304" charset="0"/>
            </a:endParaRPr>
          </a:p>
          <a:p>
            <a:pPr indent="0" algn="l">
              <a:lnSpc>
                <a:spcPts val="2780"/>
              </a:lnSpc>
              <a:buSzPct val="100000"/>
              <a:buNone/>
            </a:pPr>
            <a:endParaRPr lang="en-US" sz="1850" dirty="0">
              <a:latin typeface="Times New Roman" panose="02020603050405020304" charset="0"/>
              <a:cs typeface="Times New Roman" panose="02020603050405020304" charset="0"/>
            </a:endParaRPr>
          </a:p>
        </p:txBody>
      </p:sp>
      <p:sp>
        <p:nvSpPr>
          <p:cNvPr id="1048646" name="Text 17"/>
          <p:cNvSpPr/>
          <p:nvPr/>
        </p:nvSpPr>
        <p:spPr>
          <a:xfrm>
            <a:off x="1078992" y="4837176"/>
            <a:ext cx="5870448" cy="356616"/>
          </a:xfrm>
          <a:prstGeom prst="rect">
            <a:avLst/>
          </a:prstGeom>
          <a:noFill/>
        </p:spPr>
        <p:txBody>
          <a:bodyPr wrap="none" lIns="0" tIns="0" rIns="0" bIns="0" rtlCol="0" anchor="t"/>
          <a:p>
            <a:pPr marL="342900" indent="-342900" algn="l">
              <a:lnSpc>
                <a:spcPts val="2780"/>
              </a:lnSpc>
              <a:buSzPct val="100000"/>
              <a:buChar char="•"/>
            </a:pPr>
            <a:endParaRPr lang="en-US" sz="185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pic>
        <p:nvPicPr>
          <p:cNvPr id="2097174" name="Image 0" descr="preencoded.png"/>
          <p:cNvPicPr>
            <a:picLocks noChangeAspect="1"/>
          </p:cNvPicPr>
          <p:nvPr/>
        </p:nvPicPr>
        <p:blipFill>
          <a:blip r:embed="rId1"/>
          <a:stretch>
            <a:fillRect/>
          </a:stretch>
        </p:blipFill>
        <p:spPr>
          <a:xfrm>
            <a:off x="11430" y="0"/>
            <a:ext cx="14630400" cy="8238744"/>
          </a:xfrm>
          <a:prstGeom prst="rect">
            <a:avLst/>
          </a:prstGeom>
        </p:spPr>
      </p:pic>
      <p:pic>
        <p:nvPicPr>
          <p:cNvPr id="2097175" name="Image 1" descr="preencoded.png"/>
          <p:cNvPicPr>
            <a:picLocks noChangeAspect="1"/>
          </p:cNvPicPr>
          <p:nvPr/>
        </p:nvPicPr>
        <p:blipFill>
          <a:blip r:embed="rId2"/>
          <a:stretch>
            <a:fillRect/>
          </a:stretch>
        </p:blipFill>
        <p:spPr>
          <a:xfrm>
            <a:off x="0" y="0"/>
            <a:ext cx="4974336" cy="8238744"/>
          </a:xfrm>
          <a:prstGeom prst="rect">
            <a:avLst/>
          </a:prstGeom>
        </p:spPr>
      </p:pic>
      <p:pic>
        <p:nvPicPr>
          <p:cNvPr id="2097176" name="Image 2" descr="preencoded.png"/>
          <p:cNvPicPr>
            <a:picLocks noChangeAspect="1"/>
          </p:cNvPicPr>
          <p:nvPr/>
        </p:nvPicPr>
        <p:blipFill>
          <a:blip r:embed="rId3"/>
          <a:stretch>
            <a:fillRect/>
          </a:stretch>
        </p:blipFill>
        <p:spPr>
          <a:xfrm>
            <a:off x="5815584" y="4489704"/>
            <a:ext cx="7982712" cy="2578608"/>
          </a:xfrm>
          <a:prstGeom prst="rect">
            <a:avLst/>
          </a:prstGeom>
        </p:spPr>
      </p:pic>
      <p:sp>
        <p:nvSpPr>
          <p:cNvPr id="1048650" name="Text 0"/>
          <p:cNvSpPr/>
          <p:nvPr/>
        </p:nvSpPr>
        <p:spPr>
          <a:xfrm>
            <a:off x="6053328" y="5111496"/>
            <a:ext cx="7507224" cy="356616"/>
          </a:xfrm>
          <a:prstGeom prst="rect">
            <a:avLst/>
          </a:prstGeom>
          <a:noFill/>
        </p:spPr>
        <p:txBody>
          <a:bodyPr wrap="none" lIns="0" tIns="0" rIns="0" bIns="0" rtlCol="0" anchor="t"/>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Lack of Real-Time Insights  </a:t>
            </a:r>
            <a:endParaRPr lang="en-US" sz="20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48651" name="Text 1"/>
          <p:cNvSpPr/>
          <p:nvPr/>
        </p:nvSpPr>
        <p:spPr>
          <a:xfrm>
            <a:off x="6053328" y="6592824"/>
            <a:ext cx="7507224" cy="356616"/>
          </a:xfrm>
          <a:prstGeom prst="rect">
            <a:avLst/>
          </a:prstGeom>
          <a:noFill/>
        </p:spPr>
        <p:txBody>
          <a:bodyPr wrap="none" lIns="0" tIns="0" rIns="0" bIns="0" rtlCol="0" anchor="t"/>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Fragmented Data Sources</a:t>
            </a:r>
            <a:endParaRPr lang="en-US" sz="200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2000" dirty="0">
              <a:latin typeface="Times New Roman" panose="02020603050405020304" charset="0"/>
              <a:cs typeface="Times New Roman" panose="02020603050405020304" charset="0"/>
            </a:endParaRPr>
          </a:p>
        </p:txBody>
      </p:sp>
      <p:sp>
        <p:nvSpPr>
          <p:cNvPr id="1048652" name="Text 2"/>
          <p:cNvSpPr/>
          <p:nvPr/>
        </p:nvSpPr>
        <p:spPr>
          <a:xfrm>
            <a:off x="6053328" y="4608576"/>
            <a:ext cx="7507224" cy="356616"/>
          </a:xfrm>
          <a:prstGeom prst="rect">
            <a:avLst/>
          </a:prstGeom>
          <a:noFill/>
        </p:spPr>
        <p:txBody>
          <a:bodyPr wrap="none" lIns="0" tIns="0" rIns="0" bIns="0" rtlCol="0" anchor="t"/>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Manual Observations &amp; POS Data Analysis</a:t>
            </a:r>
            <a:endParaRPr lang="en-US" sz="200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2000" dirty="0">
              <a:latin typeface="Times New Roman" panose="02020603050405020304" charset="0"/>
              <a:cs typeface="Times New Roman" panose="02020603050405020304" charset="0"/>
            </a:endParaRPr>
          </a:p>
        </p:txBody>
      </p:sp>
      <p:sp>
        <p:nvSpPr>
          <p:cNvPr id="1048653" name="Text 3"/>
          <p:cNvSpPr/>
          <p:nvPr/>
        </p:nvSpPr>
        <p:spPr>
          <a:xfrm>
            <a:off x="6053328" y="5605272"/>
            <a:ext cx="7507224" cy="356616"/>
          </a:xfrm>
          <a:prstGeom prst="rect">
            <a:avLst/>
          </a:prstGeom>
          <a:noFill/>
        </p:spPr>
        <p:txBody>
          <a:bodyPr wrap="none" lIns="0" tIns="0" rIns="0" bIns="0" rtlCol="0" anchor="t"/>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Limited Customer Personalization</a:t>
            </a:r>
            <a:endParaRPr lang="en-US" sz="2000" dirty="0">
              <a:latin typeface="Times New Roman" panose="02020603050405020304" charset="0"/>
              <a:cs typeface="Times New Roman" panose="02020603050405020304" charset="0"/>
            </a:endParaRPr>
          </a:p>
          <a:p>
            <a:pPr indent="0" algn="l">
              <a:lnSpc>
                <a:spcPts val="2780"/>
              </a:lnSpc>
              <a:buSzPct val="100000"/>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
        <p:nvSpPr>
          <p:cNvPr id="1048654" name="Text 4"/>
          <p:cNvSpPr/>
          <p:nvPr/>
        </p:nvSpPr>
        <p:spPr>
          <a:xfrm>
            <a:off x="5806440" y="2441448"/>
            <a:ext cx="8010144" cy="1773936"/>
          </a:xfrm>
          <a:prstGeom prst="rect">
            <a:avLst/>
          </a:prstGeom>
          <a:noFill/>
        </p:spPr>
        <p:txBody>
          <a:bodyPr wrap="square" lIns="0" tIns="0" rIns="0" bIns="0" rtlCol="0" anchor="t"/>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In traditional retail environments, decision-making relies on manual observations, POS (Point of Sale) data analysis, and historical sales reports. Retailers often face challenges in identifying peak shopping hours, understanding customer behavior, and optimizing product placements.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048655" name="Text 5"/>
          <p:cNvSpPr/>
          <p:nvPr/>
        </p:nvSpPr>
        <p:spPr>
          <a:xfrm>
            <a:off x="5788660" y="860425"/>
            <a:ext cx="5695950" cy="1024255"/>
          </a:xfrm>
          <a:prstGeom prst="rect">
            <a:avLst/>
          </a:prstGeom>
          <a:noFill/>
        </p:spPr>
        <p:txBody>
          <a:bodyPr wrap="none" lIns="0" tIns="0" rIns="0" bIns="0" rtlCol="0" anchor="t"/>
          <a:p>
            <a:pPr marL="0" indent="0" algn="l">
              <a:lnSpc>
                <a:spcPts val="8010"/>
              </a:lnSpc>
              <a:buNone/>
            </a:pPr>
            <a:r>
              <a:rPr lang="en-US" sz="4600" dirty="0">
                <a:solidFill>
                  <a:srgbClr val="FFFFFF"/>
                </a:solidFill>
                <a:latin typeface="Times New Roman" panose="02020603050405020304" charset="0"/>
                <a:ea typeface="思源宋体-思源宋体-SemiBold" pitchFamily="34" charset="-122"/>
                <a:cs typeface="Times New Roman" panose="02020603050405020304" charset="0"/>
              </a:rPr>
              <a:t>Existing system</a:t>
            </a:r>
            <a:endParaRPr lang="en-US" sz="4600" dirty="0">
              <a:latin typeface="Times New Roman" panose="02020603050405020304" charset="0"/>
              <a:cs typeface="Times New Roman" panose="02020603050405020304" charset="0"/>
            </a:endParaRPr>
          </a:p>
          <a:p>
            <a:pPr marL="0" indent="0" algn="l">
              <a:lnSpc>
                <a:spcPts val="8010"/>
              </a:lnSpc>
              <a:buNone/>
            </a:pPr>
            <a:endParaRPr lang="en-US" sz="4600" dirty="0">
              <a:latin typeface="Times New Roman" panose="02020603050405020304" charset="0"/>
              <a:cs typeface="Times New Roman" panose="02020603050405020304" charset="0"/>
            </a:endParaRPr>
          </a:p>
        </p:txBody>
      </p:sp>
      <p:sp>
        <p:nvSpPr>
          <p:cNvPr id="1048656" name="Text 6"/>
          <p:cNvSpPr/>
          <p:nvPr/>
        </p:nvSpPr>
        <p:spPr>
          <a:xfrm>
            <a:off x="6053328" y="6099048"/>
            <a:ext cx="7507224" cy="356616"/>
          </a:xfrm>
          <a:prstGeom prst="rect">
            <a:avLst/>
          </a:prstGeom>
          <a:noFill/>
        </p:spPr>
        <p:txBody>
          <a:bodyPr wrap="none" lIns="0" tIns="0" rIns="0" bIns="0" rtlCol="0" anchor="t"/>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Inefficient Decision-Making</a:t>
            </a:r>
            <a:endParaRPr lang="en-US" sz="2000" dirty="0">
              <a:latin typeface="Times New Roman" panose="02020603050405020304" charset="0"/>
              <a:cs typeface="Times New Roman" panose="02020603050405020304" charset="0"/>
            </a:endParaRPr>
          </a:p>
          <a:p>
            <a:pPr indent="0" algn="l">
              <a:lnSpc>
                <a:spcPts val="2780"/>
              </a:lnSpc>
              <a:buSzPct val="100000"/>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p:sp>
        <p:nvSpPr>
          <p:cNvPr id="1048683" name="Text Box 1"/>
          <p:cNvSpPr txBox="1"/>
          <p:nvPr/>
        </p:nvSpPr>
        <p:spPr>
          <a:xfrm>
            <a:off x="1424940" y="334010"/>
            <a:ext cx="10796270" cy="5701030"/>
          </a:xfrm>
          <a:prstGeom prst="rect">
            <a:avLst/>
          </a:prstGeom>
          <a:noFill/>
        </p:spPr>
        <p:txBody>
          <a:bodyPr wrap="square" rtlCol="0">
            <a:noAutofit/>
          </a:bodyPr>
          <a:p>
            <a:pPr algn="just"/>
            <a:r>
              <a:rPr lang="en-US" altLang="en-US" sz="4600" b="1" u="sng">
                <a:solidFill>
                  <a:schemeClr val="bg1"/>
                </a:solidFill>
                <a:latin typeface="Times New Roman" panose="02020603050405020304" charset="0"/>
                <a:cs typeface="Times New Roman" panose="02020603050405020304" charset="0"/>
              </a:rPr>
              <a:t>Proposed Solution:</a:t>
            </a:r>
            <a:endParaRPr lang="en-US" altLang="en-US" sz="4600" b="1" u="sng">
              <a:solidFill>
                <a:schemeClr val="bg1"/>
              </a:solidFill>
              <a:latin typeface="Times New Roman" panose="02020603050405020304" charset="0"/>
              <a:cs typeface="Times New Roman" panose="02020603050405020304" charset="0"/>
            </a:endParaRPr>
          </a:p>
          <a:p>
            <a:pPr algn="just"/>
            <a:endParaRPr lang="en-US" altLang="en-US" sz="2400" b="1">
              <a:solidFill>
                <a:schemeClr val="bg1"/>
              </a:solidFill>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altLang="en-US" sz="2800">
                <a:solidFill>
                  <a:schemeClr val="bg1"/>
                </a:solidFill>
                <a:latin typeface="Times New Roman" panose="02020603050405020304" charset="0"/>
                <a:cs typeface="Times New Roman" panose="02020603050405020304" charset="0"/>
              </a:rPr>
              <a:t>Collect and integrate data from sources such as website visits, mobile app usage, in-store transactions, and loyalty programs.</a:t>
            </a:r>
            <a:endParaRPr lang="en-US" altLang="en-US" sz="2800">
              <a:solidFill>
                <a:schemeClr val="bg1"/>
              </a:solidFill>
              <a:latin typeface="Times New Roman" panose="02020603050405020304" charset="0"/>
              <a:cs typeface="Times New Roman" panose="02020603050405020304" charset="0"/>
            </a:endParaRPr>
          </a:p>
          <a:p>
            <a:pPr algn="just"/>
            <a:endParaRPr lang="en-US" altLang="en-US" sz="2800">
              <a:solidFill>
                <a:schemeClr val="bg1"/>
              </a:solidFill>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altLang="en-US" sz="2800">
                <a:solidFill>
                  <a:schemeClr val="bg1"/>
                </a:solidFill>
                <a:latin typeface="Times New Roman" panose="02020603050405020304" charset="0"/>
                <a:cs typeface="Times New Roman" panose="02020603050405020304" charset="0"/>
              </a:rPr>
              <a:t>Apply BI tools (e.g., Power BI, Tableau, Excel) to build interactive dashboards.</a:t>
            </a:r>
            <a:endParaRPr lang="en-US" altLang="en-US" sz="2800">
              <a:solidFill>
                <a:schemeClr val="bg1"/>
              </a:solidFill>
              <a:latin typeface="Times New Roman" panose="02020603050405020304" charset="0"/>
              <a:cs typeface="Times New Roman" panose="02020603050405020304" charset="0"/>
            </a:endParaRPr>
          </a:p>
          <a:p>
            <a:pPr algn="just"/>
            <a:endParaRPr lang="en-US" altLang="en-US" sz="2800">
              <a:solidFill>
                <a:schemeClr val="bg1"/>
              </a:solidFill>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altLang="en-US" sz="2800">
                <a:solidFill>
                  <a:schemeClr val="bg1"/>
                </a:solidFill>
                <a:latin typeface="Times New Roman" panose="02020603050405020304" charset="0"/>
                <a:cs typeface="Times New Roman" panose="02020603050405020304" charset="0"/>
              </a:rPr>
              <a:t>Analyze metrics like customer flow, purchase trends, dwell time, and product preferences.</a:t>
            </a:r>
            <a:endParaRPr lang="en-US" altLang="en-US" sz="2800">
              <a:solidFill>
                <a:schemeClr val="bg1"/>
              </a:solidFill>
              <a:latin typeface="Times New Roman" panose="02020603050405020304" charset="0"/>
              <a:cs typeface="Times New Roman" panose="02020603050405020304" charset="0"/>
            </a:endParaRPr>
          </a:p>
          <a:p>
            <a:pPr algn="just"/>
            <a:endParaRPr lang="en-US" altLang="en-US" sz="2800">
              <a:solidFill>
                <a:schemeClr val="bg1"/>
              </a:solidFill>
              <a:latin typeface="Times New Roman" panose="02020603050405020304" charset="0"/>
              <a:cs typeface="Times New Roman" panose="02020603050405020304" charset="0"/>
            </a:endParaRPr>
          </a:p>
          <a:p>
            <a:pPr marL="342900" indent="-342900" algn="just">
              <a:buFont typeface="Arial" panose="020B0604020202020204" pitchFamily="34" charset="0"/>
              <a:buChar char="•"/>
            </a:pPr>
            <a:r>
              <a:rPr lang="en-US" altLang="en-US" sz="2800">
                <a:solidFill>
                  <a:schemeClr val="bg1"/>
                </a:solidFill>
                <a:latin typeface="Times New Roman" panose="02020603050405020304" charset="0"/>
                <a:cs typeface="Times New Roman" panose="02020603050405020304" charset="0"/>
              </a:rPr>
              <a:t>Provide actionable recommendations for product placement, pricing, and personalized marketing.</a:t>
            </a:r>
            <a:endParaRPr lang="en-US" altLang="en-US" sz="2800">
              <a:solidFill>
                <a:schemeClr val="bg1"/>
              </a:solidFill>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5773</Words>
  <Application>WPS Presentation</Application>
  <PresentationFormat/>
  <Paragraphs>286</Paragraphs>
  <Slides>22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Arial</vt:lpstr>
      <vt:lpstr>SimSun</vt:lpstr>
      <vt:lpstr>Wingdings</vt:lpstr>
      <vt:lpstr>Times New Roman</vt:lpstr>
      <vt:lpstr>思源宋体-思源宋体-SemiBold</vt:lpstr>
      <vt:lpstr>思源宋体-思源宋体-Regular</vt:lpstr>
      <vt:lpstr>思源宋体-思源宋体-Regular</vt:lpstr>
      <vt:lpstr>思源宋体-思源宋体-Regular</vt:lpstr>
      <vt:lpstr>思源宋体-思源宋体-SemiBold</vt:lpstr>
      <vt:lpstr>思源宋体-思源宋体-SemiBold</vt:lpstr>
      <vt:lpstr>Wingdings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cp:lastModifiedBy>Dharshini K</cp:lastModifiedBy>
  <cp:revision>1</cp:revision>
  <dcterms:created xsi:type="dcterms:W3CDTF">2025-06-02T03:26:41Z</dcterms:created>
  <dcterms:modified xsi:type="dcterms:W3CDTF">2025-06-02T03:26:41Z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C780F58D7D3D449992C9D567F25658C3_12</vt:lpwstr>
  </property>
  <property fmtid="{D5CDD505-2E9C-101B-9397-08002B2CF9AE}" pid="3" name="KSOProductBuildVer">
    <vt:lpwstr>1033-12.2.0.21179</vt:lpwstr>
  </property>
</Properties>
</file>